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5" r:id="rId2"/>
    <p:sldId id="2561" r:id="rId3"/>
    <p:sldId id="2562" r:id="rId4"/>
    <p:sldId id="2563" r:id="rId5"/>
    <p:sldId id="2564" r:id="rId6"/>
    <p:sldId id="2565" r:id="rId7"/>
    <p:sldId id="2566" r:id="rId8"/>
    <p:sldId id="2567" r:id="rId9"/>
    <p:sldId id="2568" r:id="rId10"/>
    <p:sldId id="2583" r:id="rId11"/>
    <p:sldId id="2584" r:id="rId12"/>
    <p:sldId id="2569" r:id="rId13"/>
    <p:sldId id="2586" r:id="rId14"/>
    <p:sldId id="2585" r:id="rId15"/>
    <p:sldId id="2587" r:id="rId16"/>
    <p:sldId id="2588" r:id="rId17"/>
    <p:sldId id="2592" r:id="rId18"/>
    <p:sldId id="2590" r:id="rId19"/>
    <p:sldId id="2570" r:id="rId20"/>
    <p:sldId id="2571" r:id="rId21"/>
    <p:sldId id="2572" r:id="rId22"/>
    <p:sldId id="2573" r:id="rId23"/>
    <p:sldId id="2574" r:id="rId24"/>
    <p:sldId id="2575" r:id="rId25"/>
    <p:sldId id="2576" r:id="rId26"/>
    <p:sldId id="2577" r:id="rId27"/>
    <p:sldId id="2589" r:id="rId28"/>
    <p:sldId id="2591" r:id="rId29"/>
    <p:sldId id="2593" r:id="rId30"/>
    <p:sldId id="2594" r:id="rId31"/>
    <p:sldId id="2579" r:id="rId32"/>
    <p:sldId id="2596" r:id="rId33"/>
    <p:sldId id="2582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laczego warto wybrać kierunek Ochrony Środowiska w szkole średniej?" id="{D81976E2-7E8D-4100-BBE8-78673293ED76}">
          <p14:sldIdLst>
            <p14:sldId id="2595"/>
            <p14:sldId id="2561"/>
            <p14:sldId id="2562"/>
          </p14:sldIdLst>
        </p14:section>
        <p14:section name="Znaczenie ochrony środowiska" id="{8EC94FB3-23DB-4117-A793-C3278AD42F02}">
          <p14:sldIdLst>
            <p14:sldId id="2563"/>
            <p14:sldId id="2564"/>
            <p14:sldId id="2565"/>
          </p14:sldIdLst>
        </p14:section>
        <p14:section name="Korzyści z nauki na kierunku Ochrony Środowiska" id="{06CA3BE1-32C6-4F5B-A59A-F296BF468BA6}">
          <p14:sldIdLst>
            <p14:sldId id="2566"/>
            <p14:sldId id="2567"/>
            <p14:sldId id="2568"/>
            <p14:sldId id="2583"/>
            <p14:sldId id="2584"/>
            <p14:sldId id="2569"/>
            <p14:sldId id="2586"/>
            <p14:sldId id="2585"/>
            <p14:sldId id="2587"/>
            <p14:sldId id="2588"/>
            <p14:sldId id="2592"/>
            <p14:sldId id="2590"/>
          </p14:sldIdLst>
        </p14:section>
        <p14:section name="Perspektywy zawodowe po ukończeniu kierunku" id="{A7B4776D-14A1-4F88-AA7F-3B38FC42A948}">
          <p14:sldIdLst>
            <p14:sldId id="2570"/>
            <p14:sldId id="2571"/>
            <p14:sldId id="2572"/>
            <p14:sldId id="2573"/>
          </p14:sldIdLst>
        </p14:section>
        <p14:section name="Dlaczego warto wybrać naszą szkołę?" id="{C4ECA156-771F-4A77-AA23-9845A06C1EDB}">
          <p14:sldIdLst>
            <p14:sldId id="2574"/>
            <p14:sldId id="2575"/>
            <p14:sldId id="2576"/>
            <p14:sldId id="2577"/>
            <p14:sldId id="2589"/>
            <p14:sldId id="2591"/>
            <p14:sldId id="2593"/>
            <p14:sldId id="2594"/>
          </p14:sldIdLst>
        </p14:section>
        <p14:section name="Historie sukcesu naszych absolwentów" id="{F8542CB8-A05E-45EA-B1A7-87E3FE41C885}">
          <p14:sldIdLst>
            <p14:sldId id="2579"/>
            <p14:sldId id="2596"/>
          </p14:sldIdLst>
        </p14:section>
        <p14:section name="Konkluzja" id="{76D6B2BA-2273-4FDC-96B8-763EDAE2161E}">
          <p14:sldIdLst>
            <p14:sldId id="25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2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88686-6839-4726-930B-C01B0007D698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7F208D1C-5BB3-49E1-98F6-8980A997E2E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400" dirty="0"/>
            <a:t>Ekstremalne zjawiska pogodowe</a:t>
          </a:r>
        </a:p>
      </dgm:t>
    </dgm:pt>
    <dgm:pt modelId="{96C99167-6C44-434E-A244-A92891E60DE7}" type="parTrans" cxnId="{C50557FF-9AA8-4D42-990C-EE1EB276E711}">
      <dgm:prSet/>
      <dgm:spPr/>
      <dgm:t>
        <a:bodyPr/>
        <a:lstStyle/>
        <a:p>
          <a:endParaRPr lang="pl-PL"/>
        </a:p>
      </dgm:t>
    </dgm:pt>
    <dgm:pt modelId="{C42078D4-0B10-436A-ADC9-29853B59A1C7}" type="sibTrans" cxnId="{C50557FF-9AA8-4D42-990C-EE1EB276E71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l-PL"/>
        </a:p>
      </dgm:t>
    </dgm:pt>
    <dgm:pt modelId="{082FBADA-C787-4108-9636-470751B7E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Zmiany klimatyczne prowadzą do coraz bardziej ekstremalnych zjawisk pogodowych, takich jak huragany, powodzie i susze, wpływających na nasze życie codzienne.</a:t>
          </a:r>
        </a:p>
      </dgm:t>
    </dgm:pt>
    <dgm:pt modelId="{F38B2862-79B9-451A-B9E1-37EA4A0461B6}" type="parTrans" cxnId="{D6EDBD06-740A-4866-A37A-B99172FF92B3}">
      <dgm:prSet/>
      <dgm:spPr/>
      <dgm:t>
        <a:bodyPr/>
        <a:lstStyle/>
        <a:p>
          <a:endParaRPr lang="pl-PL"/>
        </a:p>
      </dgm:t>
    </dgm:pt>
    <dgm:pt modelId="{D00CEE45-D5F4-435F-8466-E53C5D065B8E}" type="sibTrans" cxnId="{D6EDBD06-740A-4866-A37A-B99172FF92B3}">
      <dgm:prSet/>
      <dgm:spPr/>
      <dgm:t>
        <a:bodyPr/>
        <a:lstStyle/>
        <a:p>
          <a:endParaRPr lang="pl-PL"/>
        </a:p>
      </dgm:t>
    </dgm:pt>
    <dgm:pt modelId="{04E4CE6D-D32E-45D7-814E-88343D2F33F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400" dirty="0"/>
            <a:t>Zdrowie publiczne</a:t>
          </a:r>
        </a:p>
      </dgm:t>
    </dgm:pt>
    <dgm:pt modelId="{E3F5E0B4-60EA-43BB-BE8E-00F56F324B00}" type="parTrans" cxnId="{74996AB7-A4DC-47ED-8C0B-585D1C80D368}">
      <dgm:prSet/>
      <dgm:spPr/>
      <dgm:t>
        <a:bodyPr/>
        <a:lstStyle/>
        <a:p>
          <a:endParaRPr lang="pl-PL"/>
        </a:p>
      </dgm:t>
    </dgm:pt>
    <dgm:pt modelId="{E648553F-FE03-451E-93BD-D65E69D3C3CA}" type="sibTrans" cxnId="{74996AB7-A4DC-47ED-8C0B-585D1C80D368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l-PL"/>
        </a:p>
      </dgm:t>
    </dgm:pt>
    <dgm:pt modelId="{DD4DBC70-310C-45BD-AA70-CD437F3419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Zmiany klimatyczne mają bezpośredni wpływ na zdrowie publiczne poprzez zwiększenie ryzyka chorób związanych z upałami oraz zanieczyszczeniem powietrza.</a:t>
          </a:r>
        </a:p>
      </dgm:t>
    </dgm:pt>
    <dgm:pt modelId="{A87192F1-75BC-4744-ACCA-AE4FC36FCB0C}" type="parTrans" cxnId="{FBFC9D54-4277-4961-B027-B3BD9D1C6CD7}">
      <dgm:prSet/>
      <dgm:spPr/>
      <dgm:t>
        <a:bodyPr/>
        <a:lstStyle/>
        <a:p>
          <a:endParaRPr lang="pl-PL"/>
        </a:p>
      </dgm:t>
    </dgm:pt>
    <dgm:pt modelId="{AECBB8B0-0AAB-406A-B256-428E1171F541}" type="sibTrans" cxnId="{FBFC9D54-4277-4961-B027-B3BD9D1C6CD7}">
      <dgm:prSet/>
      <dgm:spPr/>
      <dgm:t>
        <a:bodyPr/>
        <a:lstStyle/>
        <a:p>
          <a:endParaRPr lang="pl-PL"/>
        </a:p>
      </dgm:t>
    </dgm:pt>
    <dgm:pt modelId="{93186F3E-B22E-49EE-9251-A37F7212CD6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400" dirty="0"/>
            <a:t>Ochrona środowiska</a:t>
          </a:r>
        </a:p>
      </dgm:t>
    </dgm:pt>
    <dgm:pt modelId="{DD198031-AB78-4451-8EA6-09599A0CBBD8}" type="parTrans" cxnId="{CFF8FCE7-D1FB-414F-BE39-7B67951A26A2}">
      <dgm:prSet/>
      <dgm:spPr/>
      <dgm:t>
        <a:bodyPr/>
        <a:lstStyle/>
        <a:p>
          <a:endParaRPr lang="pl-PL"/>
        </a:p>
      </dgm:t>
    </dgm:pt>
    <dgm:pt modelId="{A01FB4D7-16FA-452D-8EB3-4F7C7170FB0F}" type="sibTrans" cxnId="{CFF8FCE7-D1FB-414F-BE39-7B67951A26A2}">
      <dgm:prSet/>
      <dgm:spPr/>
      <dgm:t>
        <a:bodyPr/>
        <a:lstStyle/>
        <a:p>
          <a:endParaRPr lang="pl-PL"/>
        </a:p>
      </dgm:t>
    </dgm:pt>
    <dgm:pt modelId="{0A471FEC-4369-4F8F-B1E7-100EC4C6116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Potrzeba ochrony środowiska staje się coraz bardziej pilna w kontekście zmian klimatycznych, które wpływają na zasoby naturalne i różnorodność biologiczną.</a:t>
          </a:r>
        </a:p>
      </dgm:t>
    </dgm:pt>
    <dgm:pt modelId="{E5C6F27A-22E4-476D-B66C-74A4AE783B89}" type="parTrans" cxnId="{1118D73E-6A46-4E13-8658-61B77E94445A}">
      <dgm:prSet/>
      <dgm:spPr/>
      <dgm:t>
        <a:bodyPr/>
        <a:lstStyle/>
        <a:p>
          <a:endParaRPr lang="pl-PL"/>
        </a:p>
      </dgm:t>
    </dgm:pt>
    <dgm:pt modelId="{60E8C392-A542-45B5-883E-CE77C4652A78}" type="sibTrans" cxnId="{1118D73E-6A46-4E13-8658-61B77E94445A}">
      <dgm:prSet/>
      <dgm:spPr/>
      <dgm:t>
        <a:bodyPr/>
        <a:lstStyle/>
        <a:p>
          <a:endParaRPr lang="pl-PL"/>
        </a:p>
      </dgm:t>
    </dgm:pt>
    <dgm:pt modelId="{3B7E3338-CCAB-4EA0-8DE9-7B02B300FAA5}" type="pres">
      <dgm:prSet presAssocID="{04D88686-6839-4726-930B-C01B0007D698}" presName="Root" presStyleCnt="0">
        <dgm:presLayoutVars>
          <dgm:dir/>
          <dgm:resizeHandles val="exact"/>
        </dgm:presLayoutVars>
      </dgm:prSet>
      <dgm:spPr/>
    </dgm:pt>
    <dgm:pt modelId="{AC147552-CA34-4D87-A100-B554DD92DCB3}" type="pres">
      <dgm:prSet presAssocID="{7F208D1C-5BB3-49E1-98F6-8980A997E2E9}" presName="Composite" presStyleCnt="0"/>
      <dgm:spPr/>
    </dgm:pt>
    <dgm:pt modelId="{9CA9E918-B0F6-4198-B60C-E88DC61FE87E}" type="pres">
      <dgm:prSet presAssocID="{7F208D1C-5BB3-49E1-98F6-8980A997E2E9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r="11859" b="-7"/>
          <a:stretch/>
        </a:blipFill>
      </dgm:spPr>
      <dgm:extLst>
        <a:ext uri="{E40237B7-FDA0-4F09-8148-C483321AD2D9}">
          <dgm14:cNvPr xmlns:dgm14="http://schemas.microsoft.com/office/drawing/2010/diagram" id="0" name="" descr="Pusty krajobraz w rezerwacie przyrody Waddensea &quot;de Wadden&quot; z piaszczystymi równinami pływowymi na północy Holandii"/>
        </a:ext>
      </dgm:extLst>
    </dgm:pt>
    <dgm:pt modelId="{580F676A-724C-4635-B0FC-AE47A2F19EB2}" type="pres">
      <dgm:prSet presAssocID="{7F208D1C-5BB3-49E1-98F6-8980A997E2E9}" presName="Subtitle" presStyleLbl="revTx" presStyleIdx="0" presStyleCnt="6">
        <dgm:presLayoutVars>
          <dgm:chMax val="0"/>
          <dgm:bulletEnabled/>
        </dgm:presLayoutVars>
      </dgm:prSet>
      <dgm:spPr/>
    </dgm:pt>
    <dgm:pt modelId="{3E7A32D2-596D-43BB-AB40-7B66F8FF213A}" type="pres">
      <dgm:prSet presAssocID="{7F208D1C-5BB3-49E1-98F6-8980A997E2E9}" presName="Description" presStyleLbl="revTx" presStyleIdx="1" presStyleCnt="6">
        <dgm:presLayoutVars>
          <dgm:bulletEnabled/>
        </dgm:presLayoutVars>
      </dgm:prSet>
      <dgm:spPr/>
    </dgm:pt>
    <dgm:pt modelId="{C17B549E-A66E-4AF1-9F7F-774DF2081298}" type="pres">
      <dgm:prSet presAssocID="{C42078D4-0B10-436A-ADC9-29853B59A1C7}" presName="sibTrans" presStyleLbl="sibTrans2D1" presStyleIdx="0" presStyleCnt="0"/>
      <dgm:spPr/>
    </dgm:pt>
    <dgm:pt modelId="{89719185-FEEF-425C-B25B-DE9D9FB41DFA}" type="pres">
      <dgm:prSet presAssocID="{04E4CE6D-D32E-45D7-814E-88343D2F33F7}" presName="Composite" presStyleCnt="0"/>
      <dgm:spPr/>
    </dgm:pt>
    <dgm:pt modelId="{6F340436-084E-47C7-B6A0-8F4E725AFDBF}" type="pres">
      <dgm:prSet presAssocID="{04E4CE6D-D32E-45D7-814E-88343D2F33F7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6" b="-7"/>
          <a:stretch/>
        </a:blipFill>
      </dgm:spPr>
      <dgm:extLst>
        <a:ext uri="{E40237B7-FDA0-4F09-8148-C483321AD2D9}">
          <dgm14:cNvPr xmlns:dgm14="http://schemas.microsoft.com/office/drawing/2010/diagram" id="0" name="" descr="Pracownik w kombinezonie ochronnym przeprowadzający inspekcję na miejscu przed elektrownią (proces krzyżowy)&#10;[url=file_closeup.php?id=14893591][img]file_thumbview_approve.php?size=1&amp;id=14893591[/img][/url] [url=file_closeup.php?id=14778649][img]file_thumbview_approve.php?size=1&amp;id=14778649[/img][/url] [url=file_closeup.php?id=14729942][img]file_thumbview_approve.php?size=1&amp;id=14729942[/img][/url] [url=file_closeup.php?id=14238364][img]file_thumbview_approve.php?size=1&amp;id=14238364[/img][/url] [url=file_closeup.php?id=14238403][img]file_thumbview_approve.php?size=1&amp;id=14238403[/img][/url] [url=file_closeup.php?id=14238408][img]file_thumbview_approve.php?size=1&amp;id=14238408[/img][/url] [url=file_closeup.php?id=14260629][img]file_thumbview_approve.php?size=1&amp;id=14260629[/img][/url]&#10;&#10;[url=http://www.istockphoto.com/search/lightbox/9353744#ed94081][img]http://i705.photobucket.com/albums/ww60/Vozd500/naposlu.jpg?t=1288805671[/img][/url]&#10;[url=http://www.istockphoto.com/search/lightbox/9353772#1dd0035d][img]http://i705.photobucket.com/albums/ww60/Vozd500/konceptir.jpg?t=1288788715[/img][/url]&#10;[url=http://www.istockphoto.com/my_lightbox_contents.php?lightboxID=8967751][img]http://i705.photobucket.com/albums/ww60/Vozd500/deca.jpg?t=1283946588[/img][/url]&#10;[url=http://www.istockphoto.com/my_lightbox_contents.php?lightboxID=7210391][img]http://i705.photobucket.com/albums/ww60/Vozd500/food.jpg?t=1283944614[/img][/url] [url=http://www.istockphoto.com/search/lightbox/9920346#/3e7d924][img]http://i705.photobucket.com/albums/ww60/Vozd500/videofood.jpg[/img][/url]"/>
        </a:ext>
      </dgm:extLst>
    </dgm:pt>
    <dgm:pt modelId="{EA093C3E-1E25-485A-9096-254E1B899A95}" type="pres">
      <dgm:prSet presAssocID="{04E4CE6D-D32E-45D7-814E-88343D2F33F7}" presName="Subtitle" presStyleLbl="revTx" presStyleIdx="2" presStyleCnt="6">
        <dgm:presLayoutVars>
          <dgm:chMax val="0"/>
          <dgm:bulletEnabled/>
        </dgm:presLayoutVars>
      </dgm:prSet>
      <dgm:spPr/>
    </dgm:pt>
    <dgm:pt modelId="{7697B5B9-DB00-4675-B0CF-390FAB43E864}" type="pres">
      <dgm:prSet presAssocID="{04E4CE6D-D32E-45D7-814E-88343D2F33F7}" presName="Description" presStyleLbl="revTx" presStyleIdx="3" presStyleCnt="6">
        <dgm:presLayoutVars>
          <dgm:bulletEnabled/>
        </dgm:presLayoutVars>
      </dgm:prSet>
      <dgm:spPr/>
    </dgm:pt>
    <dgm:pt modelId="{FC8AA648-04CD-45F4-8F83-23A7255904CF}" type="pres">
      <dgm:prSet presAssocID="{E648553F-FE03-451E-93BD-D65E69D3C3CA}" presName="sibTrans" presStyleLbl="sibTrans2D1" presStyleIdx="0" presStyleCnt="0"/>
      <dgm:spPr/>
    </dgm:pt>
    <dgm:pt modelId="{C5988236-D49D-4A43-BC41-A4CF2F68129B}" type="pres">
      <dgm:prSet presAssocID="{93186F3E-B22E-49EE-9251-A37F7212CD68}" presName="Composite" presStyleCnt="0"/>
      <dgm:spPr/>
    </dgm:pt>
    <dgm:pt modelId="{5D2A56C3-D1F4-4F54-9DF5-0E5F51831C9B}" type="pres">
      <dgm:prSet presAssocID="{93186F3E-B22E-49EE-9251-A37F7212CD68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7" r="4748" b="-7"/>
          <a:stretch/>
        </a:blipFill>
      </dgm:spPr>
      <dgm:extLst>
        <a:ext uri="{E40237B7-FDA0-4F09-8148-C483321AD2D9}">
          <dgm14:cNvPr xmlns:dgm14="http://schemas.microsoft.com/office/drawing/2010/diagram" id="0" name="" descr="Półkula ziemska z płaską powierzchnią trawy i koncepcją finansowania zielonej rośliny. Plik Earth to niebieski marmur NASA z 2002 roku w wersji edytowanej przez Photoshopa z ulepszonymi kolorami i kontrastami oraz używany jako przekrój poprzeczny. Źródło i adres URL to:&#10;https://solarsystem.nasa.gov/resources/786/blue-marble-2002/ informacji i poniższego linku jako źródła downoad: &#10;https://solarsystem.nasa.gov/system/downloadable_items/1105_1-bluemarble_west.jpg"/>
        </a:ext>
      </dgm:extLst>
    </dgm:pt>
    <dgm:pt modelId="{6CEF764D-7F86-49E8-A38F-EED4C57F0B38}" type="pres">
      <dgm:prSet presAssocID="{93186F3E-B22E-49EE-9251-A37F7212CD68}" presName="Subtitle" presStyleLbl="revTx" presStyleIdx="4" presStyleCnt="6">
        <dgm:presLayoutVars>
          <dgm:chMax val="0"/>
          <dgm:bulletEnabled/>
        </dgm:presLayoutVars>
      </dgm:prSet>
      <dgm:spPr/>
    </dgm:pt>
    <dgm:pt modelId="{9739BEBC-47C7-480A-B7D5-EF9C06A15306}" type="pres">
      <dgm:prSet presAssocID="{93186F3E-B22E-49EE-9251-A37F7212CD68}" presName="Description" presStyleLbl="revTx" presStyleIdx="5" presStyleCnt="6">
        <dgm:presLayoutVars>
          <dgm:bulletEnabled/>
        </dgm:presLayoutVars>
      </dgm:prSet>
      <dgm:spPr/>
    </dgm:pt>
  </dgm:ptLst>
  <dgm:cxnLst>
    <dgm:cxn modelId="{D6EDBD06-740A-4866-A37A-B99172FF92B3}" srcId="{7F208D1C-5BB3-49E1-98F6-8980A997E2E9}" destId="{082FBADA-C787-4108-9636-470751B7E094}" srcOrd="0" destOrd="0" parTransId="{F38B2862-79B9-451A-B9E1-37EA4A0461B6}" sibTransId="{D00CEE45-D5F4-435F-8466-E53C5D065B8E}"/>
    <dgm:cxn modelId="{1118D73E-6A46-4E13-8658-61B77E94445A}" srcId="{93186F3E-B22E-49EE-9251-A37F7212CD68}" destId="{0A471FEC-4369-4F8F-B1E7-100EC4C61169}" srcOrd="0" destOrd="0" parTransId="{E5C6F27A-22E4-476D-B66C-74A4AE783B89}" sibTransId="{60E8C392-A542-45B5-883E-CE77C4652A78}"/>
    <dgm:cxn modelId="{3AE58D70-44CA-4CB8-A237-9707702386F5}" type="presOf" srcId="{04D88686-6839-4726-930B-C01B0007D698}" destId="{3B7E3338-CCAB-4EA0-8DE9-7B02B300FAA5}" srcOrd="0" destOrd="0" presId="urn:microsoft.com/office/officeart/2024/3/layout/verticalVisualTextBlock1"/>
    <dgm:cxn modelId="{FBFC9D54-4277-4961-B027-B3BD9D1C6CD7}" srcId="{04E4CE6D-D32E-45D7-814E-88343D2F33F7}" destId="{DD4DBC70-310C-45BD-AA70-CD437F3419A1}" srcOrd="0" destOrd="0" parTransId="{A87192F1-75BC-4744-ACCA-AE4FC36FCB0C}" sibTransId="{AECBB8B0-0AAB-406A-B256-428E1171F541}"/>
    <dgm:cxn modelId="{9DAE1086-02ED-430C-B30F-747A6A8105CB}" type="presOf" srcId="{082FBADA-C787-4108-9636-470751B7E094}" destId="{3E7A32D2-596D-43BB-AB40-7B66F8FF213A}" srcOrd="0" destOrd="0" presId="urn:microsoft.com/office/officeart/2024/3/layout/verticalVisualTextBlock1"/>
    <dgm:cxn modelId="{33836989-2FA8-4858-8021-974FEA232BAD}" type="presOf" srcId="{C42078D4-0B10-436A-ADC9-29853B59A1C7}" destId="{C17B549E-A66E-4AF1-9F7F-774DF2081298}" srcOrd="0" destOrd="0" presId="urn:microsoft.com/office/officeart/2024/3/layout/verticalVisualTextBlock1"/>
    <dgm:cxn modelId="{330F578F-0286-497E-87B4-9D3C6FBA8559}" type="presOf" srcId="{93186F3E-B22E-49EE-9251-A37F7212CD68}" destId="{6CEF764D-7F86-49E8-A38F-EED4C57F0B38}" srcOrd="0" destOrd="0" presId="urn:microsoft.com/office/officeart/2024/3/layout/verticalVisualTextBlock1"/>
    <dgm:cxn modelId="{494AE79A-2427-46C1-9884-9824E5F1A6AE}" type="presOf" srcId="{7F208D1C-5BB3-49E1-98F6-8980A997E2E9}" destId="{580F676A-724C-4635-B0FC-AE47A2F19EB2}" srcOrd="0" destOrd="0" presId="urn:microsoft.com/office/officeart/2024/3/layout/verticalVisualTextBlock1"/>
    <dgm:cxn modelId="{74996AB7-A4DC-47ED-8C0B-585D1C80D368}" srcId="{04D88686-6839-4726-930B-C01B0007D698}" destId="{04E4CE6D-D32E-45D7-814E-88343D2F33F7}" srcOrd="1" destOrd="0" parTransId="{E3F5E0B4-60EA-43BB-BE8E-00F56F324B00}" sibTransId="{E648553F-FE03-451E-93BD-D65E69D3C3CA}"/>
    <dgm:cxn modelId="{EB8882D0-156A-4C32-8DBB-39B4BDB7F486}" type="presOf" srcId="{0A471FEC-4369-4F8F-B1E7-100EC4C61169}" destId="{9739BEBC-47C7-480A-B7D5-EF9C06A15306}" srcOrd="0" destOrd="0" presId="urn:microsoft.com/office/officeart/2024/3/layout/verticalVisualTextBlock1"/>
    <dgm:cxn modelId="{C950D3DA-1868-4145-A529-04C0FB1C4C69}" type="presOf" srcId="{DD4DBC70-310C-45BD-AA70-CD437F3419A1}" destId="{7697B5B9-DB00-4675-B0CF-390FAB43E864}" srcOrd="0" destOrd="0" presId="urn:microsoft.com/office/officeart/2024/3/layout/verticalVisualTextBlock1"/>
    <dgm:cxn modelId="{CFF8FCE7-D1FB-414F-BE39-7B67951A26A2}" srcId="{04D88686-6839-4726-930B-C01B0007D698}" destId="{93186F3E-B22E-49EE-9251-A37F7212CD68}" srcOrd="2" destOrd="0" parTransId="{DD198031-AB78-4451-8EA6-09599A0CBBD8}" sibTransId="{A01FB4D7-16FA-452D-8EB3-4F7C7170FB0F}"/>
    <dgm:cxn modelId="{DC07EEEC-8C1B-4EF8-9EB9-817C53C8D02C}" type="presOf" srcId="{E648553F-FE03-451E-93BD-D65E69D3C3CA}" destId="{FC8AA648-04CD-45F4-8F83-23A7255904CF}" srcOrd="0" destOrd="0" presId="urn:microsoft.com/office/officeart/2024/3/layout/verticalVisualTextBlock1"/>
    <dgm:cxn modelId="{00C3E5EF-9672-4BB5-9D76-BB4FF85E47BC}" type="presOf" srcId="{04E4CE6D-D32E-45D7-814E-88343D2F33F7}" destId="{EA093C3E-1E25-485A-9096-254E1B899A95}" srcOrd="0" destOrd="0" presId="urn:microsoft.com/office/officeart/2024/3/layout/verticalVisualTextBlock1"/>
    <dgm:cxn modelId="{C50557FF-9AA8-4D42-990C-EE1EB276E711}" srcId="{04D88686-6839-4726-930B-C01B0007D698}" destId="{7F208D1C-5BB3-49E1-98F6-8980A997E2E9}" srcOrd="0" destOrd="0" parTransId="{96C99167-6C44-434E-A244-A92891E60DE7}" sibTransId="{C42078D4-0B10-436A-ADC9-29853B59A1C7}"/>
    <dgm:cxn modelId="{21ABFEF8-3B12-4463-AFFA-C987D8EA5B80}" type="presParOf" srcId="{3B7E3338-CCAB-4EA0-8DE9-7B02B300FAA5}" destId="{AC147552-CA34-4D87-A100-B554DD92DCB3}" srcOrd="0" destOrd="0" presId="urn:microsoft.com/office/officeart/2024/3/layout/verticalVisualTextBlock1"/>
    <dgm:cxn modelId="{3C24509C-4C6A-4D3B-BE55-3932CBAC6DF7}" type="presParOf" srcId="{AC147552-CA34-4D87-A100-B554DD92DCB3}" destId="{9CA9E918-B0F6-4198-B60C-E88DC61FE87E}" srcOrd="0" destOrd="0" presId="urn:microsoft.com/office/officeart/2024/3/layout/verticalVisualTextBlock1"/>
    <dgm:cxn modelId="{9012879A-4362-480D-A0EA-9946987CA0C3}" type="presParOf" srcId="{AC147552-CA34-4D87-A100-B554DD92DCB3}" destId="{580F676A-724C-4635-B0FC-AE47A2F19EB2}" srcOrd="1" destOrd="0" presId="urn:microsoft.com/office/officeart/2024/3/layout/verticalVisualTextBlock1"/>
    <dgm:cxn modelId="{4EA8E6D7-C621-4AB6-8F57-7C7F51BFC6F6}" type="presParOf" srcId="{AC147552-CA34-4D87-A100-B554DD92DCB3}" destId="{3E7A32D2-596D-43BB-AB40-7B66F8FF213A}" srcOrd="2" destOrd="0" presId="urn:microsoft.com/office/officeart/2024/3/layout/verticalVisualTextBlock1"/>
    <dgm:cxn modelId="{6337D6D8-C773-44C2-9198-9AC4AD84E0D5}" type="presParOf" srcId="{3B7E3338-CCAB-4EA0-8DE9-7B02B300FAA5}" destId="{C17B549E-A66E-4AF1-9F7F-774DF2081298}" srcOrd="1" destOrd="0" presId="urn:microsoft.com/office/officeart/2024/3/layout/verticalVisualTextBlock1"/>
    <dgm:cxn modelId="{7E735205-7157-4F01-B3B5-B59305AB56BD}" type="presParOf" srcId="{3B7E3338-CCAB-4EA0-8DE9-7B02B300FAA5}" destId="{89719185-FEEF-425C-B25B-DE9D9FB41DFA}" srcOrd="2" destOrd="0" presId="urn:microsoft.com/office/officeart/2024/3/layout/verticalVisualTextBlock1"/>
    <dgm:cxn modelId="{D16E8142-CC93-4955-9C21-4CD67D85FBF3}" type="presParOf" srcId="{89719185-FEEF-425C-B25B-DE9D9FB41DFA}" destId="{6F340436-084E-47C7-B6A0-8F4E725AFDBF}" srcOrd="0" destOrd="0" presId="urn:microsoft.com/office/officeart/2024/3/layout/verticalVisualTextBlock1"/>
    <dgm:cxn modelId="{85C9EEB6-A597-49A5-80E8-D348166FE510}" type="presParOf" srcId="{89719185-FEEF-425C-B25B-DE9D9FB41DFA}" destId="{EA093C3E-1E25-485A-9096-254E1B899A95}" srcOrd="1" destOrd="0" presId="urn:microsoft.com/office/officeart/2024/3/layout/verticalVisualTextBlock1"/>
    <dgm:cxn modelId="{8F73E3DD-707D-4CF1-8DC6-5D3C8AB9402B}" type="presParOf" srcId="{89719185-FEEF-425C-B25B-DE9D9FB41DFA}" destId="{7697B5B9-DB00-4675-B0CF-390FAB43E864}" srcOrd="2" destOrd="0" presId="urn:microsoft.com/office/officeart/2024/3/layout/verticalVisualTextBlock1"/>
    <dgm:cxn modelId="{0AE69663-C90F-4512-8CD6-E390899205A9}" type="presParOf" srcId="{3B7E3338-CCAB-4EA0-8DE9-7B02B300FAA5}" destId="{FC8AA648-04CD-45F4-8F83-23A7255904CF}" srcOrd="3" destOrd="0" presId="urn:microsoft.com/office/officeart/2024/3/layout/verticalVisualTextBlock1"/>
    <dgm:cxn modelId="{C04A62A3-0B88-42C9-8491-C8F8E008A458}" type="presParOf" srcId="{3B7E3338-CCAB-4EA0-8DE9-7B02B300FAA5}" destId="{C5988236-D49D-4A43-BC41-A4CF2F68129B}" srcOrd="4" destOrd="0" presId="urn:microsoft.com/office/officeart/2024/3/layout/verticalVisualTextBlock1"/>
    <dgm:cxn modelId="{42FFAC6B-FCB4-42D8-8EC3-EF143BA062B6}" type="presParOf" srcId="{C5988236-D49D-4A43-BC41-A4CF2F68129B}" destId="{5D2A56C3-D1F4-4F54-9DF5-0E5F51831C9B}" srcOrd="0" destOrd="0" presId="urn:microsoft.com/office/officeart/2024/3/layout/verticalVisualTextBlock1"/>
    <dgm:cxn modelId="{0D147088-EDCA-49E3-A0A7-65ABD741409C}" type="presParOf" srcId="{C5988236-D49D-4A43-BC41-A4CF2F68129B}" destId="{6CEF764D-7F86-49E8-A38F-EED4C57F0B38}" srcOrd="1" destOrd="0" presId="urn:microsoft.com/office/officeart/2024/3/layout/verticalVisualTextBlock1"/>
    <dgm:cxn modelId="{44A2F431-26E8-41C2-A5FF-E8399694526E}" type="presParOf" srcId="{C5988236-D49D-4A43-BC41-A4CF2F68129B}" destId="{9739BEBC-47C7-480A-B7D5-EF9C06A15306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CA52CE-F604-4B44-A172-D0E8A96B96E9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7200C205-5AFD-48C7-9100-5046661DC24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000" dirty="0"/>
            <a:t>Dalsze kształcenie</a:t>
          </a:r>
        </a:p>
      </dgm:t>
    </dgm:pt>
    <dgm:pt modelId="{186CC937-6EAC-4BD5-9088-643428D0ED3D}" type="parTrans" cxnId="{C7DDE35E-E77E-482E-B7BD-E622FBD8E3CE}">
      <dgm:prSet/>
      <dgm:spPr/>
      <dgm:t>
        <a:bodyPr/>
        <a:lstStyle/>
        <a:p>
          <a:endParaRPr lang="pl-PL"/>
        </a:p>
      </dgm:t>
    </dgm:pt>
    <dgm:pt modelId="{BF7383B6-C6B8-4B8C-AFFE-E5AC718B4A91}" type="sibTrans" cxnId="{C7DDE35E-E77E-482E-B7BD-E622FBD8E3CE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l-PL"/>
        </a:p>
      </dgm:t>
    </dgm:pt>
    <dgm:pt modelId="{AA209B0F-30CF-4494-88E5-04C24D771A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Kierunek Ochrony Środowiska stwarza możliwości kontynuacji nauki na studiach magisterskich i doktoranckich, co jest kluczowe dla rozwoju kariery.</a:t>
          </a:r>
        </a:p>
      </dgm:t>
    </dgm:pt>
    <dgm:pt modelId="{5B3F8883-E49A-4162-B230-E8F311D40424}" type="parTrans" cxnId="{F533468F-8B93-4A4B-ADED-09473DE23E06}">
      <dgm:prSet/>
      <dgm:spPr/>
      <dgm:t>
        <a:bodyPr/>
        <a:lstStyle/>
        <a:p>
          <a:endParaRPr lang="pl-PL"/>
        </a:p>
      </dgm:t>
    </dgm:pt>
    <dgm:pt modelId="{585B42E2-798F-48A2-B359-F1AE2441B6A3}" type="sibTrans" cxnId="{F533468F-8B93-4A4B-ADED-09473DE23E06}">
      <dgm:prSet/>
      <dgm:spPr/>
      <dgm:t>
        <a:bodyPr/>
        <a:lstStyle/>
        <a:p>
          <a:endParaRPr lang="pl-PL"/>
        </a:p>
      </dgm:t>
    </dgm:pt>
    <dgm:pt modelId="{42267135-C7F2-4236-8E79-06EA4CCCDF7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000" dirty="0"/>
            <a:t>Specjalizacje w ekologii</a:t>
          </a:r>
        </a:p>
      </dgm:t>
    </dgm:pt>
    <dgm:pt modelId="{51506183-FF60-46ED-8347-28278C1F7B71}" type="parTrans" cxnId="{71A089C3-E692-446D-B3F5-8F6C4F531C37}">
      <dgm:prSet/>
      <dgm:spPr/>
      <dgm:t>
        <a:bodyPr/>
        <a:lstStyle/>
        <a:p>
          <a:endParaRPr lang="pl-PL"/>
        </a:p>
      </dgm:t>
    </dgm:pt>
    <dgm:pt modelId="{FE722EC1-CACA-4772-9437-B84018A2A985}" type="sibTrans" cxnId="{71A089C3-E692-446D-B3F5-8F6C4F531C3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l-PL"/>
        </a:p>
      </dgm:t>
    </dgm:pt>
    <dgm:pt modelId="{A57C387C-99C2-4CF6-B13A-1663EEDA55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Studenci mogą specjalizować się w dziedzinach związanych z ekologią, co pozwala na nabycie specjalistycznej wiedzy i umiejętności.</a:t>
          </a:r>
        </a:p>
      </dgm:t>
    </dgm:pt>
    <dgm:pt modelId="{44534EF7-D6D0-4D47-9D72-97A75DA7636D}" type="parTrans" cxnId="{6A2A5DD4-A9B5-4F45-87CC-B611A989544D}">
      <dgm:prSet/>
      <dgm:spPr/>
      <dgm:t>
        <a:bodyPr/>
        <a:lstStyle/>
        <a:p>
          <a:endParaRPr lang="pl-PL"/>
        </a:p>
      </dgm:t>
    </dgm:pt>
    <dgm:pt modelId="{CCA13CCF-4596-4B40-BB20-31BE6BEBAB69}" type="sibTrans" cxnId="{6A2A5DD4-A9B5-4F45-87CC-B611A989544D}">
      <dgm:prSet/>
      <dgm:spPr/>
      <dgm:t>
        <a:bodyPr/>
        <a:lstStyle/>
        <a:p>
          <a:endParaRPr lang="pl-PL"/>
        </a:p>
      </dgm:t>
    </dgm:pt>
    <dgm:pt modelId="{56640A2C-5B87-4AF3-A453-50035AC6B23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000" dirty="0"/>
            <a:t>Zarządzanie środowiskiem</a:t>
          </a:r>
        </a:p>
      </dgm:t>
    </dgm:pt>
    <dgm:pt modelId="{BF03292E-EDF9-445D-8CAA-0CD0A5D55A6F}" type="parTrans" cxnId="{B84B43EE-E744-4D56-83E6-D1F6D96B6BB5}">
      <dgm:prSet/>
      <dgm:spPr/>
      <dgm:t>
        <a:bodyPr/>
        <a:lstStyle/>
        <a:p>
          <a:endParaRPr lang="pl-PL"/>
        </a:p>
      </dgm:t>
    </dgm:pt>
    <dgm:pt modelId="{7017682D-7C13-4D16-A3D7-D600DB0EC604}" type="sibTrans" cxnId="{B84B43EE-E744-4D56-83E6-D1F6D96B6BB5}">
      <dgm:prSet/>
      <dgm:spPr/>
      <dgm:t>
        <a:bodyPr/>
        <a:lstStyle/>
        <a:p>
          <a:endParaRPr lang="pl-PL"/>
        </a:p>
      </dgm:t>
    </dgm:pt>
    <dgm:pt modelId="{89C8C4B3-1F36-47BE-8ABB-AFCCAA71FF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Specjalizacja w zarządzaniu środowiskiem umożliwia zdobycie wiedzy w zakresie ochrony zasobów naturalnych i polityki ekologicznej.</a:t>
          </a:r>
        </a:p>
      </dgm:t>
    </dgm:pt>
    <dgm:pt modelId="{323591AD-5CDB-4961-9AD9-C569330B8BE0}" type="parTrans" cxnId="{F5EFADC1-CC8F-4956-B56C-5D936134BEFD}">
      <dgm:prSet/>
      <dgm:spPr/>
      <dgm:t>
        <a:bodyPr/>
        <a:lstStyle/>
        <a:p>
          <a:endParaRPr lang="pl-PL"/>
        </a:p>
      </dgm:t>
    </dgm:pt>
    <dgm:pt modelId="{B597AED1-8E56-41F6-B5E9-085E1BCC42F1}" type="sibTrans" cxnId="{F5EFADC1-CC8F-4956-B56C-5D936134BEFD}">
      <dgm:prSet/>
      <dgm:spPr/>
      <dgm:t>
        <a:bodyPr/>
        <a:lstStyle/>
        <a:p>
          <a:endParaRPr lang="pl-PL"/>
        </a:p>
      </dgm:t>
    </dgm:pt>
    <dgm:pt modelId="{ED44F8A2-FCC7-448E-8A29-8854584271C8}" type="pres">
      <dgm:prSet presAssocID="{5FCA52CE-F604-4B44-A172-D0E8A96B96E9}" presName="Root" presStyleCnt="0">
        <dgm:presLayoutVars>
          <dgm:dir/>
          <dgm:resizeHandles val="exact"/>
        </dgm:presLayoutVars>
      </dgm:prSet>
      <dgm:spPr/>
    </dgm:pt>
    <dgm:pt modelId="{18B89CA4-4857-44E9-A469-36D9FA5E4B6A}" type="pres">
      <dgm:prSet presAssocID="{7200C205-5AFD-48C7-9100-5046661DC24D}" presName="Composite" presStyleCnt="0"/>
      <dgm:spPr/>
    </dgm:pt>
    <dgm:pt modelId="{78B371B9-B997-4319-8D60-3AA907E454DD}" type="pres">
      <dgm:prSet presAssocID="{7200C205-5AFD-48C7-9100-5046661DC24D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r="1246" b="-7"/>
          <a:stretch/>
        </a:blipFill>
      </dgm:spPr>
      <dgm:extLst>
        <a:ext uri="{E40237B7-FDA0-4F09-8148-C483321AD2D9}">
          <dgm14:cNvPr xmlns:dgm14="http://schemas.microsoft.com/office/drawing/2010/diagram" id="0" name="" descr="Naukowcy badają gatunki roślin w lesie. Naukowiec i naukowiec patrzący na liść przez lupę w lesie."/>
        </a:ext>
      </dgm:extLst>
    </dgm:pt>
    <dgm:pt modelId="{E9D8FBFF-58AC-4860-B6A6-C6E17AB85D0D}" type="pres">
      <dgm:prSet presAssocID="{7200C205-5AFD-48C7-9100-5046661DC24D}" presName="Subtitle" presStyleLbl="revTx" presStyleIdx="0" presStyleCnt="6">
        <dgm:presLayoutVars>
          <dgm:chMax val="0"/>
          <dgm:bulletEnabled/>
        </dgm:presLayoutVars>
      </dgm:prSet>
      <dgm:spPr/>
    </dgm:pt>
    <dgm:pt modelId="{E413BFF2-D0B1-46A9-8413-80ACBEB49201}" type="pres">
      <dgm:prSet presAssocID="{7200C205-5AFD-48C7-9100-5046661DC24D}" presName="Description" presStyleLbl="revTx" presStyleIdx="1" presStyleCnt="6">
        <dgm:presLayoutVars>
          <dgm:bulletEnabled/>
        </dgm:presLayoutVars>
      </dgm:prSet>
      <dgm:spPr/>
    </dgm:pt>
    <dgm:pt modelId="{990B7E19-A8AA-40B1-8EF9-366A5AF44E0C}" type="pres">
      <dgm:prSet presAssocID="{BF7383B6-C6B8-4B8C-AFFE-E5AC718B4A91}" presName="sibTrans" presStyleLbl="sibTrans2D1" presStyleIdx="0" presStyleCnt="0"/>
      <dgm:spPr/>
    </dgm:pt>
    <dgm:pt modelId="{322AE1DE-6A62-450A-AD7C-5B447D1906AA}" type="pres">
      <dgm:prSet presAssocID="{42267135-C7F2-4236-8E79-06EA4CCCDF7A}" presName="Composite" presStyleCnt="0"/>
      <dgm:spPr/>
    </dgm:pt>
    <dgm:pt modelId="{BCDEFE9B-1C87-4360-B2A0-1BB8CA2E6457}" type="pres">
      <dgm:prSet presAssocID="{42267135-C7F2-4236-8E79-06EA4CCCDF7A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30557" b="-7"/>
          <a:stretch/>
        </a:blipFill>
      </dgm:spPr>
      <dgm:extLst>
        <a:ext uri="{E40237B7-FDA0-4F09-8148-C483321AD2D9}">
          <dgm14:cNvPr xmlns:dgm14="http://schemas.microsoft.com/office/drawing/2010/diagram" id="0" name="" descr="Dwóch mężczyzn w roboczych koszulkach stojących na zewnątrz, z trawą, krzewami i drzewami za nimi, patrzących na zawartość teczek trzymanych przez jednego mężczyznę"/>
        </a:ext>
      </dgm:extLst>
    </dgm:pt>
    <dgm:pt modelId="{910C6993-2DF5-443A-A371-2727CC531C6F}" type="pres">
      <dgm:prSet presAssocID="{42267135-C7F2-4236-8E79-06EA4CCCDF7A}" presName="Subtitle" presStyleLbl="revTx" presStyleIdx="2" presStyleCnt="6">
        <dgm:presLayoutVars>
          <dgm:chMax val="0"/>
          <dgm:bulletEnabled/>
        </dgm:presLayoutVars>
      </dgm:prSet>
      <dgm:spPr/>
    </dgm:pt>
    <dgm:pt modelId="{3F105080-E88C-454F-80D8-69306E509636}" type="pres">
      <dgm:prSet presAssocID="{42267135-C7F2-4236-8E79-06EA4CCCDF7A}" presName="Description" presStyleLbl="revTx" presStyleIdx="3" presStyleCnt="6">
        <dgm:presLayoutVars>
          <dgm:bulletEnabled/>
        </dgm:presLayoutVars>
      </dgm:prSet>
      <dgm:spPr/>
    </dgm:pt>
    <dgm:pt modelId="{0DCA3FD0-4093-4DA5-8A4D-238272E67E35}" type="pres">
      <dgm:prSet presAssocID="{FE722EC1-CACA-4772-9437-B84018A2A985}" presName="sibTrans" presStyleLbl="sibTrans2D1" presStyleIdx="0" presStyleCnt="0"/>
      <dgm:spPr/>
    </dgm:pt>
    <dgm:pt modelId="{57D5EA25-934B-4655-AF29-DDC99250366B}" type="pres">
      <dgm:prSet presAssocID="{56640A2C-5B87-4AF3-A453-50035AC6B23D}" presName="Composite" presStyleCnt="0"/>
      <dgm:spPr/>
    </dgm:pt>
    <dgm:pt modelId="{33D995A8-F548-4546-807E-679EE9FD98E0}" type="pres">
      <dgm:prSet presAssocID="{56640A2C-5B87-4AF3-A453-50035AC6B23D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 r="9" b="19793"/>
          <a:stretch/>
        </a:blipFill>
      </dgm:spPr>
      <dgm:extLst>
        <a:ext uri="{E40237B7-FDA0-4F09-8148-C483321AD2D9}">
          <dgm14:cNvPr xmlns:dgm14="http://schemas.microsoft.com/office/drawing/2010/diagram" id="0" name="" descr="Kolaż zielonego kanionu tamy Manavgat"/>
        </a:ext>
      </dgm:extLst>
    </dgm:pt>
    <dgm:pt modelId="{4DACB4B6-AAAF-4340-8666-880E27227DFC}" type="pres">
      <dgm:prSet presAssocID="{56640A2C-5B87-4AF3-A453-50035AC6B23D}" presName="Subtitle" presStyleLbl="revTx" presStyleIdx="4" presStyleCnt="6">
        <dgm:presLayoutVars>
          <dgm:chMax val="0"/>
          <dgm:bulletEnabled/>
        </dgm:presLayoutVars>
      </dgm:prSet>
      <dgm:spPr/>
    </dgm:pt>
    <dgm:pt modelId="{F2062471-B708-4D25-9C55-EEC72DC01691}" type="pres">
      <dgm:prSet presAssocID="{56640A2C-5B87-4AF3-A453-50035AC6B23D}" presName="Description" presStyleLbl="revTx" presStyleIdx="5" presStyleCnt="6">
        <dgm:presLayoutVars>
          <dgm:bulletEnabled/>
        </dgm:presLayoutVars>
      </dgm:prSet>
      <dgm:spPr/>
    </dgm:pt>
  </dgm:ptLst>
  <dgm:cxnLst>
    <dgm:cxn modelId="{7DACF709-E07A-4C68-A8AF-B147A81A90A9}" type="presOf" srcId="{AA209B0F-30CF-4494-88E5-04C24D771A94}" destId="{E413BFF2-D0B1-46A9-8413-80ACBEB49201}" srcOrd="0" destOrd="0" presId="urn:microsoft.com/office/officeart/2024/3/layout/verticalVisualTextBlock1"/>
    <dgm:cxn modelId="{51343210-AD60-4265-8DB6-87E589BD60DB}" type="presOf" srcId="{7200C205-5AFD-48C7-9100-5046661DC24D}" destId="{E9D8FBFF-58AC-4860-B6A6-C6E17AB85D0D}" srcOrd="0" destOrd="0" presId="urn:microsoft.com/office/officeart/2024/3/layout/verticalVisualTextBlock1"/>
    <dgm:cxn modelId="{82AFCE5B-7A5B-4F26-BE13-C4EAFC2D20C5}" type="presOf" srcId="{42267135-C7F2-4236-8E79-06EA4CCCDF7A}" destId="{910C6993-2DF5-443A-A371-2727CC531C6F}" srcOrd="0" destOrd="0" presId="urn:microsoft.com/office/officeart/2024/3/layout/verticalVisualTextBlock1"/>
    <dgm:cxn modelId="{C7DDE35E-E77E-482E-B7BD-E622FBD8E3CE}" srcId="{5FCA52CE-F604-4B44-A172-D0E8A96B96E9}" destId="{7200C205-5AFD-48C7-9100-5046661DC24D}" srcOrd="0" destOrd="0" parTransId="{186CC937-6EAC-4BD5-9088-643428D0ED3D}" sibTransId="{BF7383B6-C6B8-4B8C-AFFE-E5AC718B4A91}"/>
    <dgm:cxn modelId="{BF588C68-E315-4618-8340-D372C12F5D44}" type="presOf" srcId="{89C8C4B3-1F36-47BE-8ABB-AFCCAA71FF1E}" destId="{F2062471-B708-4D25-9C55-EEC72DC01691}" srcOrd="0" destOrd="0" presId="urn:microsoft.com/office/officeart/2024/3/layout/verticalVisualTextBlock1"/>
    <dgm:cxn modelId="{82B3B377-107D-428F-BBE4-07BCDD218035}" type="presOf" srcId="{A57C387C-99C2-4CF6-B13A-1663EEDA5518}" destId="{3F105080-E88C-454F-80D8-69306E509636}" srcOrd="0" destOrd="0" presId="urn:microsoft.com/office/officeart/2024/3/layout/verticalVisualTextBlock1"/>
    <dgm:cxn modelId="{04299288-1AF7-48C0-8CCD-AC3EB5E6588D}" type="presOf" srcId="{5FCA52CE-F604-4B44-A172-D0E8A96B96E9}" destId="{ED44F8A2-FCC7-448E-8A29-8854584271C8}" srcOrd="0" destOrd="0" presId="urn:microsoft.com/office/officeart/2024/3/layout/verticalVisualTextBlock1"/>
    <dgm:cxn modelId="{F533468F-8B93-4A4B-ADED-09473DE23E06}" srcId="{7200C205-5AFD-48C7-9100-5046661DC24D}" destId="{AA209B0F-30CF-4494-88E5-04C24D771A94}" srcOrd="0" destOrd="0" parTransId="{5B3F8883-E49A-4162-B230-E8F311D40424}" sibTransId="{585B42E2-798F-48A2-B359-F1AE2441B6A3}"/>
    <dgm:cxn modelId="{F5EFADC1-CC8F-4956-B56C-5D936134BEFD}" srcId="{56640A2C-5B87-4AF3-A453-50035AC6B23D}" destId="{89C8C4B3-1F36-47BE-8ABB-AFCCAA71FF1E}" srcOrd="0" destOrd="0" parTransId="{323591AD-5CDB-4961-9AD9-C569330B8BE0}" sibTransId="{B597AED1-8E56-41F6-B5E9-085E1BCC42F1}"/>
    <dgm:cxn modelId="{71A089C3-E692-446D-B3F5-8F6C4F531C37}" srcId="{5FCA52CE-F604-4B44-A172-D0E8A96B96E9}" destId="{42267135-C7F2-4236-8E79-06EA4CCCDF7A}" srcOrd="1" destOrd="0" parTransId="{51506183-FF60-46ED-8347-28278C1F7B71}" sibTransId="{FE722EC1-CACA-4772-9437-B84018A2A985}"/>
    <dgm:cxn modelId="{5CD17BCF-459B-4C27-B088-782406C85D74}" type="presOf" srcId="{56640A2C-5B87-4AF3-A453-50035AC6B23D}" destId="{4DACB4B6-AAAF-4340-8666-880E27227DFC}" srcOrd="0" destOrd="0" presId="urn:microsoft.com/office/officeart/2024/3/layout/verticalVisualTextBlock1"/>
    <dgm:cxn modelId="{6A2A5DD4-A9B5-4F45-87CC-B611A989544D}" srcId="{42267135-C7F2-4236-8E79-06EA4CCCDF7A}" destId="{A57C387C-99C2-4CF6-B13A-1663EEDA5518}" srcOrd="0" destOrd="0" parTransId="{44534EF7-D6D0-4D47-9D72-97A75DA7636D}" sibTransId="{CCA13CCF-4596-4B40-BB20-31BE6BEBAB69}"/>
    <dgm:cxn modelId="{E36482E8-1970-41FB-8D47-8DFC39E44101}" type="presOf" srcId="{BF7383B6-C6B8-4B8C-AFFE-E5AC718B4A91}" destId="{990B7E19-A8AA-40B1-8EF9-366A5AF44E0C}" srcOrd="0" destOrd="0" presId="urn:microsoft.com/office/officeart/2024/3/layout/verticalVisualTextBlock1"/>
    <dgm:cxn modelId="{56EC41E9-F6A1-4DAE-BC5D-A1DC6953E4D8}" type="presOf" srcId="{FE722EC1-CACA-4772-9437-B84018A2A985}" destId="{0DCA3FD0-4093-4DA5-8A4D-238272E67E35}" srcOrd="0" destOrd="0" presId="urn:microsoft.com/office/officeart/2024/3/layout/verticalVisualTextBlock1"/>
    <dgm:cxn modelId="{B84B43EE-E744-4D56-83E6-D1F6D96B6BB5}" srcId="{5FCA52CE-F604-4B44-A172-D0E8A96B96E9}" destId="{56640A2C-5B87-4AF3-A453-50035AC6B23D}" srcOrd="2" destOrd="0" parTransId="{BF03292E-EDF9-445D-8CAA-0CD0A5D55A6F}" sibTransId="{7017682D-7C13-4D16-A3D7-D600DB0EC604}"/>
    <dgm:cxn modelId="{B217C8CF-740F-49E3-97DA-A29AB4713ECD}" type="presParOf" srcId="{ED44F8A2-FCC7-448E-8A29-8854584271C8}" destId="{18B89CA4-4857-44E9-A469-36D9FA5E4B6A}" srcOrd="0" destOrd="0" presId="urn:microsoft.com/office/officeart/2024/3/layout/verticalVisualTextBlock1"/>
    <dgm:cxn modelId="{B5601FAE-9454-429F-9E95-3DB425702AAF}" type="presParOf" srcId="{18B89CA4-4857-44E9-A469-36D9FA5E4B6A}" destId="{78B371B9-B997-4319-8D60-3AA907E454DD}" srcOrd="0" destOrd="0" presId="urn:microsoft.com/office/officeart/2024/3/layout/verticalVisualTextBlock1"/>
    <dgm:cxn modelId="{F4669FAB-CFD1-49C4-A02C-E40212BA0D95}" type="presParOf" srcId="{18B89CA4-4857-44E9-A469-36D9FA5E4B6A}" destId="{E9D8FBFF-58AC-4860-B6A6-C6E17AB85D0D}" srcOrd="1" destOrd="0" presId="urn:microsoft.com/office/officeart/2024/3/layout/verticalVisualTextBlock1"/>
    <dgm:cxn modelId="{01CB5228-32CB-4F55-8667-94E6687AB4B1}" type="presParOf" srcId="{18B89CA4-4857-44E9-A469-36D9FA5E4B6A}" destId="{E413BFF2-D0B1-46A9-8413-80ACBEB49201}" srcOrd="2" destOrd="0" presId="urn:microsoft.com/office/officeart/2024/3/layout/verticalVisualTextBlock1"/>
    <dgm:cxn modelId="{B012E310-C760-4B1B-AD80-6B3EF37F3D67}" type="presParOf" srcId="{ED44F8A2-FCC7-448E-8A29-8854584271C8}" destId="{990B7E19-A8AA-40B1-8EF9-366A5AF44E0C}" srcOrd="1" destOrd="0" presId="urn:microsoft.com/office/officeart/2024/3/layout/verticalVisualTextBlock1"/>
    <dgm:cxn modelId="{C67FA444-A421-407E-8959-8DD3216ACA06}" type="presParOf" srcId="{ED44F8A2-FCC7-448E-8A29-8854584271C8}" destId="{322AE1DE-6A62-450A-AD7C-5B447D1906AA}" srcOrd="2" destOrd="0" presId="urn:microsoft.com/office/officeart/2024/3/layout/verticalVisualTextBlock1"/>
    <dgm:cxn modelId="{3518F882-AB47-4525-8E1D-83F853CA8A3C}" type="presParOf" srcId="{322AE1DE-6A62-450A-AD7C-5B447D1906AA}" destId="{BCDEFE9B-1C87-4360-B2A0-1BB8CA2E6457}" srcOrd="0" destOrd="0" presId="urn:microsoft.com/office/officeart/2024/3/layout/verticalVisualTextBlock1"/>
    <dgm:cxn modelId="{13EB07AE-212F-4B03-B12E-5A33FACE2786}" type="presParOf" srcId="{322AE1DE-6A62-450A-AD7C-5B447D1906AA}" destId="{910C6993-2DF5-443A-A371-2727CC531C6F}" srcOrd="1" destOrd="0" presId="urn:microsoft.com/office/officeart/2024/3/layout/verticalVisualTextBlock1"/>
    <dgm:cxn modelId="{180B85C8-6A27-4949-906F-E598BB61F054}" type="presParOf" srcId="{322AE1DE-6A62-450A-AD7C-5B447D1906AA}" destId="{3F105080-E88C-454F-80D8-69306E509636}" srcOrd="2" destOrd="0" presId="urn:microsoft.com/office/officeart/2024/3/layout/verticalVisualTextBlock1"/>
    <dgm:cxn modelId="{EDCC58D8-1D00-4EA4-BAEF-05043CC7C028}" type="presParOf" srcId="{ED44F8A2-FCC7-448E-8A29-8854584271C8}" destId="{0DCA3FD0-4093-4DA5-8A4D-238272E67E35}" srcOrd="3" destOrd="0" presId="urn:microsoft.com/office/officeart/2024/3/layout/verticalVisualTextBlock1"/>
    <dgm:cxn modelId="{972C144B-06CB-4070-BF62-AD8FCA06FB9E}" type="presParOf" srcId="{ED44F8A2-FCC7-448E-8A29-8854584271C8}" destId="{57D5EA25-934B-4655-AF29-DDC99250366B}" srcOrd="4" destOrd="0" presId="urn:microsoft.com/office/officeart/2024/3/layout/verticalVisualTextBlock1"/>
    <dgm:cxn modelId="{908F0F5D-EEE2-4077-B137-31F8DC4525E3}" type="presParOf" srcId="{57D5EA25-934B-4655-AF29-DDC99250366B}" destId="{33D995A8-F548-4546-807E-679EE9FD98E0}" srcOrd="0" destOrd="0" presId="urn:microsoft.com/office/officeart/2024/3/layout/verticalVisualTextBlock1"/>
    <dgm:cxn modelId="{8782ADEB-F050-425C-95DE-BC5EE489B706}" type="presParOf" srcId="{57D5EA25-934B-4655-AF29-DDC99250366B}" destId="{4DACB4B6-AAAF-4340-8666-880E27227DFC}" srcOrd="1" destOrd="0" presId="urn:microsoft.com/office/officeart/2024/3/layout/verticalVisualTextBlock1"/>
    <dgm:cxn modelId="{8100EFC5-A9E7-4CC3-8544-95A6C9248588}" type="presParOf" srcId="{57D5EA25-934B-4655-AF29-DDC99250366B}" destId="{F2062471-B708-4D25-9C55-EEC72DC01691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4F27E-7FA4-4D18-B7C8-D8A52A4ECC5F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8BA1CCCA-61E7-4E79-8B39-48456A48D2A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dirty="0"/>
            <a:t>Olimpiady</a:t>
          </a:r>
        </a:p>
      </dgm:t>
    </dgm:pt>
    <dgm:pt modelId="{321229AA-15C0-4E97-83B7-79E63E1B0B9A}" type="parTrans" cxnId="{3D0F52BA-E28C-4431-8409-A4A1C308DF81}">
      <dgm:prSet/>
      <dgm:spPr/>
      <dgm:t>
        <a:bodyPr/>
        <a:lstStyle/>
        <a:p>
          <a:endParaRPr lang="pl-PL"/>
        </a:p>
      </dgm:t>
    </dgm:pt>
    <dgm:pt modelId="{BAFA1C9F-FB4E-429D-AEAD-0C907E2DCC7C}" type="sibTrans" cxnId="{3D0F52BA-E28C-4431-8409-A4A1C308DF8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l-PL"/>
        </a:p>
      </dgm:t>
    </dgm:pt>
    <dgm:pt modelId="{72F70682-A0DD-4B4D-BA6A-26EAAF539E6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XL OGÓLNOPOLSKA OLIPIADA WIEDZY EKOLOGICZNEJ – Etap okręgowy.</a:t>
          </a:r>
        </a:p>
      </dgm:t>
    </dgm:pt>
    <dgm:pt modelId="{5D01BAF6-F5D5-4A1F-AB38-F99FD8EA9953}" type="parTrans" cxnId="{82C9358D-9456-45C8-B34E-09821D571DF9}">
      <dgm:prSet/>
      <dgm:spPr/>
      <dgm:t>
        <a:bodyPr/>
        <a:lstStyle/>
        <a:p>
          <a:endParaRPr lang="pl-PL"/>
        </a:p>
      </dgm:t>
    </dgm:pt>
    <dgm:pt modelId="{EAE85BC3-7D23-4DB9-A3D9-D02A1CE5C658}" type="sibTrans" cxnId="{82C9358D-9456-45C8-B34E-09821D571DF9}">
      <dgm:prSet/>
      <dgm:spPr/>
      <dgm:t>
        <a:bodyPr/>
        <a:lstStyle/>
        <a:p>
          <a:endParaRPr lang="pl-PL"/>
        </a:p>
      </dgm:t>
    </dgm:pt>
    <dgm:pt modelId="{32DCBF2E-16CF-422A-9C3E-8F8216E86E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dirty="0"/>
            <a:t>Konkursy</a:t>
          </a:r>
        </a:p>
      </dgm:t>
    </dgm:pt>
    <dgm:pt modelId="{B9B8A3CA-6AD0-4DA5-AD53-DC623CE74FED}" type="parTrans" cxnId="{3C12B5E8-5752-4D84-9774-EADD1C939063}">
      <dgm:prSet/>
      <dgm:spPr/>
      <dgm:t>
        <a:bodyPr/>
        <a:lstStyle/>
        <a:p>
          <a:endParaRPr lang="pl-PL"/>
        </a:p>
      </dgm:t>
    </dgm:pt>
    <dgm:pt modelId="{B8A45367-BD31-4F7A-9C4C-D8836D52E7AF}" type="sibTrans" cxnId="{3C12B5E8-5752-4D84-9774-EADD1C939063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pl-PL"/>
        </a:p>
      </dgm:t>
    </dgm:pt>
    <dgm:pt modelId="{7983EE57-4761-4A34-8937-2993C88BDDD5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POWIATOWY PROEKOLOGICZNY KONKURS </a:t>
          </a:r>
          <a:r>
            <a:rPr lang="pl-PL" b="1" dirty="0"/>
            <a:t>EKO-GWIAZDA – „Pobaw się modą i zaprezentuj jak troszczysz się o środowisko – </a:t>
          </a:r>
          <a:r>
            <a:rPr lang="pl-PL" b="0" dirty="0"/>
            <a:t>FINAŁ -  I MIEJSCE</a:t>
          </a:r>
          <a:endParaRPr lang="pl-PL" dirty="0"/>
        </a:p>
      </dgm:t>
    </dgm:pt>
    <dgm:pt modelId="{5DDB62FF-6C25-4984-AB9C-3CE071934E64}" type="parTrans" cxnId="{18423301-4E1B-46D7-B089-96F95CF82539}">
      <dgm:prSet/>
      <dgm:spPr/>
      <dgm:t>
        <a:bodyPr/>
        <a:lstStyle/>
        <a:p>
          <a:endParaRPr lang="pl-PL"/>
        </a:p>
      </dgm:t>
    </dgm:pt>
    <dgm:pt modelId="{FB2BC02B-F2EE-4374-9B37-E567C468ADB8}" type="sibTrans" cxnId="{18423301-4E1B-46D7-B089-96F95CF82539}">
      <dgm:prSet/>
      <dgm:spPr/>
      <dgm:t>
        <a:bodyPr/>
        <a:lstStyle/>
        <a:p>
          <a:endParaRPr lang="pl-PL"/>
        </a:p>
      </dgm:t>
    </dgm:pt>
    <dgm:pt modelId="{27D1ACD2-FF8C-41C9-BD9B-1C5BDBE89D4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dirty="0"/>
            <a:t>Projekty</a:t>
          </a:r>
        </a:p>
      </dgm:t>
    </dgm:pt>
    <dgm:pt modelId="{1AB4D537-2D89-451E-8293-4EDD1608A3CA}" type="parTrans" cxnId="{960AD364-051A-4BD2-849E-E10AAC1EF072}">
      <dgm:prSet/>
      <dgm:spPr/>
      <dgm:t>
        <a:bodyPr/>
        <a:lstStyle/>
        <a:p>
          <a:endParaRPr lang="pl-PL"/>
        </a:p>
      </dgm:t>
    </dgm:pt>
    <dgm:pt modelId="{85CDDAAE-A74E-4FCA-9020-B4B397D51569}" type="sibTrans" cxnId="{960AD364-051A-4BD2-849E-E10AAC1EF072}">
      <dgm:prSet/>
      <dgm:spPr/>
      <dgm:t>
        <a:bodyPr/>
        <a:lstStyle/>
        <a:p>
          <a:endParaRPr lang="pl-PL"/>
        </a:p>
      </dgm:t>
    </dgm:pt>
    <dgm:pt modelId="{07D7F8F5-1D4C-4EC1-BA24-9D4480251682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Projekt ekologiczny </a:t>
          </a:r>
          <a:r>
            <a:rPr lang="pl-PL" b="1" dirty="0"/>
            <a:t>POSTAW NA SŁOŃCE</a:t>
          </a:r>
          <a:endParaRPr lang="pl-PL" dirty="0"/>
        </a:p>
      </dgm:t>
    </dgm:pt>
    <dgm:pt modelId="{B256142A-04F2-409E-AF5F-F7C1A1D7B2E1}" type="parTrans" cxnId="{08B9F005-5F19-48F6-8CFB-18F296EB2754}">
      <dgm:prSet/>
      <dgm:spPr/>
      <dgm:t>
        <a:bodyPr/>
        <a:lstStyle/>
        <a:p>
          <a:endParaRPr lang="pl-PL"/>
        </a:p>
      </dgm:t>
    </dgm:pt>
    <dgm:pt modelId="{350B0943-658D-49C3-ABDB-70A4E2077A40}" type="sibTrans" cxnId="{08B9F005-5F19-48F6-8CFB-18F296EB2754}">
      <dgm:prSet/>
      <dgm:spPr/>
      <dgm:t>
        <a:bodyPr/>
        <a:lstStyle/>
        <a:p>
          <a:endParaRPr lang="pl-PL"/>
        </a:p>
      </dgm:t>
    </dgm:pt>
    <dgm:pt modelId="{71E56A76-8FE3-401A-9B0F-3AB4616105A1}" type="pres">
      <dgm:prSet presAssocID="{09A4F27E-7FA4-4D18-B7C8-D8A52A4ECC5F}" presName="Root" presStyleCnt="0">
        <dgm:presLayoutVars>
          <dgm:dir/>
          <dgm:resizeHandles val="exact"/>
        </dgm:presLayoutVars>
      </dgm:prSet>
      <dgm:spPr/>
    </dgm:pt>
    <dgm:pt modelId="{D3C7776A-918F-4E0C-91A3-22FF1BFDC2ED}" type="pres">
      <dgm:prSet presAssocID="{8BA1CCCA-61E7-4E79-8B39-48456A48D2AA}" presName="Composite" presStyleCnt="0"/>
      <dgm:spPr/>
    </dgm:pt>
    <dgm:pt modelId="{6472AA39-7943-40D2-B9E6-D701074D4033}" type="pres">
      <dgm:prSet presAssocID="{8BA1CCCA-61E7-4E79-8B39-48456A48D2AA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23120" b="-7"/>
          <a:stretch/>
        </a:blipFill>
        <a:ln>
          <a:noFill/>
        </a:ln>
        <a:effectLst>
          <a:outerShdw blurRad="127000" dist="38100" dir="2700000" algn="ctr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gm:spPr>
      <dgm:extLst>
        <a:ext uri="{E40237B7-FDA0-4F09-8148-C483321AD2D9}">
          <dgm14:cNvPr xmlns:dgm14="http://schemas.microsoft.com/office/drawing/2010/diagram" id="0" name="" descr="Absolwenci szkół wyższych świętują i rozmawiają razem"/>
        </a:ext>
      </dgm:extLst>
    </dgm:pt>
    <dgm:pt modelId="{F7210697-8F0D-491B-BC92-F2C6FE13BFB7}" type="pres">
      <dgm:prSet presAssocID="{8BA1CCCA-61E7-4E79-8B39-48456A48D2AA}" presName="Subtitle" presStyleLbl="revTx" presStyleIdx="0" presStyleCnt="6">
        <dgm:presLayoutVars>
          <dgm:chMax val="0"/>
          <dgm:bulletEnabled/>
        </dgm:presLayoutVars>
      </dgm:prSet>
      <dgm:spPr/>
    </dgm:pt>
    <dgm:pt modelId="{F80EA70A-AC1F-4FF9-805C-BD0431C4556F}" type="pres">
      <dgm:prSet presAssocID="{8BA1CCCA-61E7-4E79-8B39-48456A48D2AA}" presName="Description" presStyleLbl="revTx" presStyleIdx="1" presStyleCnt="6">
        <dgm:presLayoutVars>
          <dgm:bulletEnabled/>
        </dgm:presLayoutVars>
      </dgm:prSet>
      <dgm:spPr/>
    </dgm:pt>
    <dgm:pt modelId="{3293962A-E70D-49A3-BB73-5CA8487336F1}" type="pres">
      <dgm:prSet presAssocID="{BAFA1C9F-FB4E-429D-AEAD-0C907E2DCC7C}" presName="sibTrans" presStyleLbl="sibTrans2D1" presStyleIdx="0" presStyleCnt="0"/>
      <dgm:spPr/>
    </dgm:pt>
    <dgm:pt modelId="{8F8830C2-5C49-4657-9D87-FB2561A504E0}" type="pres">
      <dgm:prSet presAssocID="{32DCBF2E-16CF-422A-9C3E-8F8216E86EA3}" presName="Composite" presStyleCnt="0"/>
      <dgm:spPr/>
    </dgm:pt>
    <dgm:pt modelId="{B7CA2908-7EB6-4B40-ABB0-3CAA75C3118A}" type="pres">
      <dgm:prSet presAssocID="{32DCBF2E-16CF-422A-9C3E-8F8216E86EA3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r="18698" b="-7"/>
          <a:stretch/>
        </a:blipFill>
        <a:ln>
          <a:noFill/>
        </a:ln>
        <a:effectLst>
          <a:outerShdw blurRad="127000" dist="38100" dir="2700000" algn="ctr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gm:spPr>
      <dgm:extLst>
        <a:ext uri="{E40237B7-FDA0-4F09-8148-C483321AD2D9}">
          <dgm14:cNvPr xmlns:dgm14="http://schemas.microsoft.com/office/drawing/2010/diagram" id="0" name="" descr="Pracownik Business Man z odpowiednim stopniem naukowym masz większe szanse na wybór na rynku pracy, jeśli masz odpowiednie wykształcenie. Obraz przedstawiający mężczyznę z odpowiednimi papierami w grupie bez"/>
        </a:ext>
      </dgm:extLst>
    </dgm:pt>
    <dgm:pt modelId="{149BD369-65ED-4593-BA87-3D0776983AB1}" type="pres">
      <dgm:prSet presAssocID="{32DCBF2E-16CF-422A-9C3E-8F8216E86EA3}" presName="Subtitle" presStyleLbl="revTx" presStyleIdx="2" presStyleCnt="6">
        <dgm:presLayoutVars>
          <dgm:chMax val="0"/>
          <dgm:bulletEnabled/>
        </dgm:presLayoutVars>
      </dgm:prSet>
      <dgm:spPr/>
    </dgm:pt>
    <dgm:pt modelId="{E40CC86D-6B0D-4923-9387-86D42FD13289}" type="pres">
      <dgm:prSet presAssocID="{32DCBF2E-16CF-422A-9C3E-8F8216E86EA3}" presName="Description" presStyleLbl="revTx" presStyleIdx="3" presStyleCnt="6">
        <dgm:presLayoutVars>
          <dgm:bulletEnabled/>
        </dgm:presLayoutVars>
      </dgm:prSet>
      <dgm:spPr/>
    </dgm:pt>
    <dgm:pt modelId="{9EE40E22-A160-4519-8F80-3D421E43420B}" type="pres">
      <dgm:prSet presAssocID="{B8A45367-BD31-4F7A-9C4C-D8836D52E7AF}" presName="sibTrans" presStyleLbl="sibTrans2D1" presStyleIdx="0" presStyleCnt="0"/>
      <dgm:spPr/>
    </dgm:pt>
    <dgm:pt modelId="{C7C73AFA-C727-482B-A84B-23CC66EF46A1}" type="pres">
      <dgm:prSet presAssocID="{27D1ACD2-FF8C-41C9-BD9B-1C5BDBE89D48}" presName="Composite" presStyleCnt="0"/>
      <dgm:spPr/>
    </dgm:pt>
    <dgm:pt modelId="{206E1E4F-470B-4BCB-9F03-42CF6C8A2B20}" type="pres">
      <dgm:prSet presAssocID="{27D1ACD2-FF8C-41C9-BD9B-1C5BDBE89D48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127000" dist="38100" dir="2700000" algn="ctr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gm:spPr>
      <dgm:extLst>
        <a:ext uri="{E40237B7-FDA0-4F09-8148-C483321AD2D9}">
          <dgm14:cNvPr xmlns:dgm14="http://schemas.microsoft.com/office/drawing/2010/diagram" id="0" name="" descr="Zamknij gałąź z oliwek na zachód słońca"/>
        </a:ext>
      </dgm:extLst>
    </dgm:pt>
    <dgm:pt modelId="{7E2FB482-369D-4BB4-9E4D-1710FB1D8B21}" type="pres">
      <dgm:prSet presAssocID="{27D1ACD2-FF8C-41C9-BD9B-1C5BDBE89D48}" presName="Subtitle" presStyleLbl="revTx" presStyleIdx="4" presStyleCnt="6">
        <dgm:presLayoutVars>
          <dgm:chMax val="0"/>
          <dgm:bulletEnabled/>
        </dgm:presLayoutVars>
      </dgm:prSet>
      <dgm:spPr/>
    </dgm:pt>
    <dgm:pt modelId="{17CC4E66-247D-44E7-BF6E-AFE3AC7675F0}" type="pres">
      <dgm:prSet presAssocID="{27D1ACD2-FF8C-41C9-BD9B-1C5BDBE89D48}" presName="Description" presStyleLbl="revTx" presStyleIdx="5" presStyleCnt="6">
        <dgm:presLayoutVars>
          <dgm:bulletEnabled/>
        </dgm:presLayoutVars>
      </dgm:prSet>
      <dgm:spPr/>
    </dgm:pt>
  </dgm:ptLst>
  <dgm:cxnLst>
    <dgm:cxn modelId="{18423301-4E1B-46D7-B089-96F95CF82539}" srcId="{32DCBF2E-16CF-422A-9C3E-8F8216E86EA3}" destId="{7983EE57-4761-4A34-8937-2993C88BDDD5}" srcOrd="0" destOrd="0" parTransId="{5DDB62FF-6C25-4984-AB9C-3CE071934E64}" sibTransId="{FB2BC02B-F2EE-4374-9B37-E567C468ADB8}"/>
    <dgm:cxn modelId="{08B9F005-5F19-48F6-8CFB-18F296EB2754}" srcId="{27D1ACD2-FF8C-41C9-BD9B-1C5BDBE89D48}" destId="{07D7F8F5-1D4C-4EC1-BA24-9D4480251682}" srcOrd="0" destOrd="0" parTransId="{B256142A-04F2-409E-AF5F-F7C1A1D7B2E1}" sibTransId="{350B0943-658D-49C3-ABDB-70A4E2077A40}"/>
    <dgm:cxn modelId="{37D4AC09-E171-4F5C-AC72-2F31F2DFE9A9}" type="presOf" srcId="{8BA1CCCA-61E7-4E79-8B39-48456A48D2AA}" destId="{F7210697-8F0D-491B-BC92-F2C6FE13BFB7}" srcOrd="0" destOrd="0" presId="urn:microsoft.com/office/officeart/2024/3/layout/verticalVisualTextBlock1"/>
    <dgm:cxn modelId="{57EF5113-B509-4A9D-B45B-8A88AE359D89}" type="presOf" srcId="{27D1ACD2-FF8C-41C9-BD9B-1C5BDBE89D48}" destId="{7E2FB482-369D-4BB4-9E4D-1710FB1D8B21}" srcOrd="0" destOrd="0" presId="urn:microsoft.com/office/officeart/2024/3/layout/verticalVisualTextBlock1"/>
    <dgm:cxn modelId="{960AD364-051A-4BD2-849E-E10AAC1EF072}" srcId="{09A4F27E-7FA4-4D18-B7C8-D8A52A4ECC5F}" destId="{27D1ACD2-FF8C-41C9-BD9B-1C5BDBE89D48}" srcOrd="2" destOrd="0" parTransId="{1AB4D537-2D89-451E-8293-4EDD1608A3CA}" sibTransId="{85CDDAAE-A74E-4FCA-9020-B4B397D51569}"/>
    <dgm:cxn modelId="{4A6E0567-AFFA-40F7-8C78-BC641BA40AA1}" type="presOf" srcId="{32DCBF2E-16CF-422A-9C3E-8F8216E86EA3}" destId="{149BD369-65ED-4593-BA87-3D0776983AB1}" srcOrd="0" destOrd="0" presId="urn:microsoft.com/office/officeart/2024/3/layout/verticalVisualTextBlock1"/>
    <dgm:cxn modelId="{62F4B64B-96E9-498C-8739-78E23A2DDB02}" type="presOf" srcId="{BAFA1C9F-FB4E-429D-AEAD-0C907E2DCC7C}" destId="{3293962A-E70D-49A3-BB73-5CA8487336F1}" srcOrd="0" destOrd="0" presId="urn:microsoft.com/office/officeart/2024/3/layout/verticalVisualTextBlock1"/>
    <dgm:cxn modelId="{53812354-9580-4A0E-8585-EFC0274A37A9}" type="presOf" srcId="{72F70682-A0DD-4B4D-BA6A-26EAAF539E6A}" destId="{F80EA70A-AC1F-4FF9-805C-BD0431C4556F}" srcOrd="0" destOrd="0" presId="urn:microsoft.com/office/officeart/2024/3/layout/verticalVisualTextBlock1"/>
    <dgm:cxn modelId="{82C9358D-9456-45C8-B34E-09821D571DF9}" srcId="{8BA1CCCA-61E7-4E79-8B39-48456A48D2AA}" destId="{72F70682-A0DD-4B4D-BA6A-26EAAF539E6A}" srcOrd="0" destOrd="0" parTransId="{5D01BAF6-F5D5-4A1F-AB38-F99FD8EA9953}" sibTransId="{EAE85BC3-7D23-4DB9-A3D9-D02A1CE5C658}"/>
    <dgm:cxn modelId="{C8274C98-0218-4560-829B-3CD1C3B014DB}" type="presOf" srcId="{7983EE57-4761-4A34-8937-2993C88BDDD5}" destId="{E40CC86D-6B0D-4923-9387-86D42FD13289}" srcOrd="0" destOrd="0" presId="urn:microsoft.com/office/officeart/2024/3/layout/verticalVisualTextBlock1"/>
    <dgm:cxn modelId="{3D0F52BA-E28C-4431-8409-A4A1C308DF81}" srcId="{09A4F27E-7FA4-4D18-B7C8-D8A52A4ECC5F}" destId="{8BA1CCCA-61E7-4E79-8B39-48456A48D2AA}" srcOrd="0" destOrd="0" parTransId="{321229AA-15C0-4E97-83B7-79E63E1B0B9A}" sibTransId="{BAFA1C9F-FB4E-429D-AEAD-0C907E2DCC7C}"/>
    <dgm:cxn modelId="{15C35BD3-6ADE-43C4-80F4-A9983834CEDC}" type="presOf" srcId="{B8A45367-BD31-4F7A-9C4C-D8836D52E7AF}" destId="{9EE40E22-A160-4519-8F80-3D421E43420B}" srcOrd="0" destOrd="0" presId="urn:microsoft.com/office/officeart/2024/3/layout/verticalVisualTextBlock1"/>
    <dgm:cxn modelId="{3C12B5E8-5752-4D84-9774-EADD1C939063}" srcId="{09A4F27E-7FA4-4D18-B7C8-D8A52A4ECC5F}" destId="{32DCBF2E-16CF-422A-9C3E-8F8216E86EA3}" srcOrd="1" destOrd="0" parTransId="{B9B8A3CA-6AD0-4DA5-AD53-DC623CE74FED}" sibTransId="{B8A45367-BD31-4F7A-9C4C-D8836D52E7AF}"/>
    <dgm:cxn modelId="{CF9F24FC-524F-4469-BD9E-C69CB07C4150}" type="presOf" srcId="{07D7F8F5-1D4C-4EC1-BA24-9D4480251682}" destId="{17CC4E66-247D-44E7-BF6E-AFE3AC7675F0}" srcOrd="0" destOrd="0" presId="urn:microsoft.com/office/officeart/2024/3/layout/verticalVisualTextBlock1"/>
    <dgm:cxn modelId="{67AF14FD-031F-49F8-A571-03CCBCA20526}" type="presOf" srcId="{09A4F27E-7FA4-4D18-B7C8-D8A52A4ECC5F}" destId="{71E56A76-8FE3-401A-9B0F-3AB4616105A1}" srcOrd="0" destOrd="0" presId="urn:microsoft.com/office/officeart/2024/3/layout/verticalVisualTextBlock1"/>
    <dgm:cxn modelId="{20FE5F06-0A30-4D46-97BD-5B4BCD75516D}" type="presParOf" srcId="{71E56A76-8FE3-401A-9B0F-3AB4616105A1}" destId="{D3C7776A-918F-4E0C-91A3-22FF1BFDC2ED}" srcOrd="0" destOrd="0" presId="urn:microsoft.com/office/officeart/2024/3/layout/verticalVisualTextBlock1"/>
    <dgm:cxn modelId="{F0E3CA23-B485-4B86-9C68-7E2F040CD218}" type="presParOf" srcId="{D3C7776A-918F-4E0C-91A3-22FF1BFDC2ED}" destId="{6472AA39-7943-40D2-B9E6-D701074D4033}" srcOrd="0" destOrd="0" presId="urn:microsoft.com/office/officeart/2024/3/layout/verticalVisualTextBlock1"/>
    <dgm:cxn modelId="{3024752B-0FAB-410B-9460-AA56D550979A}" type="presParOf" srcId="{D3C7776A-918F-4E0C-91A3-22FF1BFDC2ED}" destId="{F7210697-8F0D-491B-BC92-F2C6FE13BFB7}" srcOrd="1" destOrd="0" presId="urn:microsoft.com/office/officeart/2024/3/layout/verticalVisualTextBlock1"/>
    <dgm:cxn modelId="{674C4EA8-ECC4-4754-91F7-2A47FF37518F}" type="presParOf" srcId="{D3C7776A-918F-4E0C-91A3-22FF1BFDC2ED}" destId="{F80EA70A-AC1F-4FF9-805C-BD0431C4556F}" srcOrd="2" destOrd="0" presId="urn:microsoft.com/office/officeart/2024/3/layout/verticalVisualTextBlock1"/>
    <dgm:cxn modelId="{0617A25A-8DC8-4797-9D14-782A5B140B65}" type="presParOf" srcId="{71E56A76-8FE3-401A-9B0F-3AB4616105A1}" destId="{3293962A-E70D-49A3-BB73-5CA8487336F1}" srcOrd="1" destOrd="0" presId="urn:microsoft.com/office/officeart/2024/3/layout/verticalVisualTextBlock1"/>
    <dgm:cxn modelId="{D7C6B683-7C28-4107-BEFF-CBD08463FF33}" type="presParOf" srcId="{71E56A76-8FE3-401A-9B0F-3AB4616105A1}" destId="{8F8830C2-5C49-4657-9D87-FB2561A504E0}" srcOrd="2" destOrd="0" presId="urn:microsoft.com/office/officeart/2024/3/layout/verticalVisualTextBlock1"/>
    <dgm:cxn modelId="{6810AF00-DA62-4DD9-AA47-1F195E71DAFF}" type="presParOf" srcId="{8F8830C2-5C49-4657-9D87-FB2561A504E0}" destId="{B7CA2908-7EB6-4B40-ABB0-3CAA75C3118A}" srcOrd="0" destOrd="0" presId="urn:microsoft.com/office/officeart/2024/3/layout/verticalVisualTextBlock1"/>
    <dgm:cxn modelId="{726EBA05-AB96-45FA-B2E2-76867D14BB18}" type="presParOf" srcId="{8F8830C2-5C49-4657-9D87-FB2561A504E0}" destId="{149BD369-65ED-4593-BA87-3D0776983AB1}" srcOrd="1" destOrd="0" presId="urn:microsoft.com/office/officeart/2024/3/layout/verticalVisualTextBlock1"/>
    <dgm:cxn modelId="{06E61FB6-F642-4903-8575-80CC8B399E3E}" type="presParOf" srcId="{8F8830C2-5C49-4657-9D87-FB2561A504E0}" destId="{E40CC86D-6B0D-4923-9387-86D42FD13289}" srcOrd="2" destOrd="0" presId="urn:microsoft.com/office/officeart/2024/3/layout/verticalVisualTextBlock1"/>
    <dgm:cxn modelId="{2209953A-9448-4487-8A81-31B2A267FB7D}" type="presParOf" srcId="{71E56A76-8FE3-401A-9B0F-3AB4616105A1}" destId="{9EE40E22-A160-4519-8F80-3D421E43420B}" srcOrd="3" destOrd="0" presId="urn:microsoft.com/office/officeart/2024/3/layout/verticalVisualTextBlock1"/>
    <dgm:cxn modelId="{03C1D99F-BD7B-40DA-99D4-4A053B06AA4D}" type="presParOf" srcId="{71E56A76-8FE3-401A-9B0F-3AB4616105A1}" destId="{C7C73AFA-C727-482B-A84B-23CC66EF46A1}" srcOrd="4" destOrd="0" presId="urn:microsoft.com/office/officeart/2024/3/layout/verticalVisualTextBlock1"/>
    <dgm:cxn modelId="{5B9E5515-A06F-4B02-9D33-DB278872BE35}" type="presParOf" srcId="{C7C73AFA-C727-482B-A84B-23CC66EF46A1}" destId="{206E1E4F-470B-4BCB-9F03-42CF6C8A2B20}" srcOrd="0" destOrd="0" presId="urn:microsoft.com/office/officeart/2024/3/layout/verticalVisualTextBlock1"/>
    <dgm:cxn modelId="{BE6EFB1F-F93D-44F4-8700-4FCB3378AC2D}" type="presParOf" srcId="{C7C73AFA-C727-482B-A84B-23CC66EF46A1}" destId="{7E2FB482-369D-4BB4-9E4D-1710FB1D8B21}" srcOrd="1" destOrd="0" presId="urn:microsoft.com/office/officeart/2024/3/layout/verticalVisualTextBlock1"/>
    <dgm:cxn modelId="{59F014EB-5AF5-44F6-A704-2D90E3192968}" type="presParOf" srcId="{C7C73AFA-C727-482B-A84B-23CC66EF46A1}" destId="{17CC4E66-247D-44E7-BF6E-AFE3AC7675F0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9E918-B0F6-4198-B60C-E88DC61FE87E}">
      <dsp:nvSpPr>
        <dsp:cNvPr id="0" name=""/>
        <dsp:cNvSpPr/>
      </dsp:nvSpPr>
      <dsp:spPr>
        <a:xfrm>
          <a:off x="0" y="0"/>
          <a:ext cx="1252848" cy="12528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r="11859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0F676A-724C-4635-B0FC-AE47A2F19EB2}">
      <dsp:nvSpPr>
        <dsp:cNvPr id="0" name=""/>
        <dsp:cNvSpPr/>
      </dsp:nvSpPr>
      <dsp:spPr>
        <a:xfrm>
          <a:off x="1432848" y="0"/>
          <a:ext cx="8448044" cy="50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30480" bIns="3048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400" kern="1200" dirty="0"/>
            <a:t>Ekstremalne zjawiska pogodowe</a:t>
          </a:r>
        </a:p>
      </dsp:txBody>
      <dsp:txXfrm>
        <a:off x="1432848" y="0"/>
        <a:ext cx="8448044" cy="505133"/>
      </dsp:txXfrm>
    </dsp:sp>
    <dsp:sp modelId="{3E7A32D2-596D-43BB-AB40-7B66F8FF213A}">
      <dsp:nvSpPr>
        <dsp:cNvPr id="0" name=""/>
        <dsp:cNvSpPr/>
      </dsp:nvSpPr>
      <dsp:spPr>
        <a:xfrm>
          <a:off x="1432848" y="505133"/>
          <a:ext cx="8448044" cy="74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Zmiany klimatyczne prowadzą do coraz bardziej ekstremalnych zjawisk pogodowych, takich jak huragany, powodzie i susze, wpływających na nasze życie codzienne.</a:t>
          </a:r>
        </a:p>
      </dsp:txBody>
      <dsp:txXfrm>
        <a:off x="1432848" y="505133"/>
        <a:ext cx="8448044" cy="747714"/>
      </dsp:txXfrm>
    </dsp:sp>
    <dsp:sp modelId="{6F340436-084E-47C7-B6A0-8F4E725AFDBF}">
      <dsp:nvSpPr>
        <dsp:cNvPr id="0" name=""/>
        <dsp:cNvSpPr/>
      </dsp:nvSpPr>
      <dsp:spPr>
        <a:xfrm>
          <a:off x="0" y="1353076"/>
          <a:ext cx="1252848" cy="12528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6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093C3E-1E25-485A-9096-254E1B899A95}">
      <dsp:nvSpPr>
        <dsp:cNvPr id="0" name=""/>
        <dsp:cNvSpPr/>
      </dsp:nvSpPr>
      <dsp:spPr>
        <a:xfrm>
          <a:off x="1432848" y="1353076"/>
          <a:ext cx="8448044" cy="50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30480" bIns="3048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400" kern="1200" dirty="0"/>
            <a:t>Zdrowie publiczne</a:t>
          </a:r>
        </a:p>
      </dsp:txBody>
      <dsp:txXfrm>
        <a:off x="1432848" y="1353076"/>
        <a:ext cx="8448044" cy="505133"/>
      </dsp:txXfrm>
    </dsp:sp>
    <dsp:sp modelId="{7697B5B9-DB00-4675-B0CF-390FAB43E864}">
      <dsp:nvSpPr>
        <dsp:cNvPr id="0" name=""/>
        <dsp:cNvSpPr/>
      </dsp:nvSpPr>
      <dsp:spPr>
        <a:xfrm>
          <a:off x="1432848" y="1858209"/>
          <a:ext cx="8448044" cy="74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Zmiany klimatyczne mają bezpośredni wpływ na zdrowie publiczne poprzez zwiększenie ryzyka chorób związanych z upałami oraz zanieczyszczeniem powietrza.</a:t>
          </a:r>
        </a:p>
      </dsp:txBody>
      <dsp:txXfrm>
        <a:off x="1432848" y="1858209"/>
        <a:ext cx="8448044" cy="747714"/>
      </dsp:txXfrm>
    </dsp:sp>
    <dsp:sp modelId="{5D2A56C3-D1F4-4F54-9DF5-0E5F51831C9B}">
      <dsp:nvSpPr>
        <dsp:cNvPr id="0" name=""/>
        <dsp:cNvSpPr/>
      </dsp:nvSpPr>
      <dsp:spPr>
        <a:xfrm>
          <a:off x="0" y="2706152"/>
          <a:ext cx="1252848" cy="12528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7" r="4748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EF764D-7F86-49E8-A38F-EED4C57F0B38}">
      <dsp:nvSpPr>
        <dsp:cNvPr id="0" name=""/>
        <dsp:cNvSpPr/>
      </dsp:nvSpPr>
      <dsp:spPr>
        <a:xfrm>
          <a:off x="1432848" y="2706152"/>
          <a:ext cx="8448044" cy="50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30480" bIns="3048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400" kern="1200" dirty="0"/>
            <a:t>Ochrona środowiska</a:t>
          </a:r>
        </a:p>
      </dsp:txBody>
      <dsp:txXfrm>
        <a:off x="1432848" y="2706152"/>
        <a:ext cx="8448044" cy="505133"/>
      </dsp:txXfrm>
    </dsp:sp>
    <dsp:sp modelId="{9739BEBC-47C7-480A-B7D5-EF9C06A15306}">
      <dsp:nvSpPr>
        <dsp:cNvPr id="0" name=""/>
        <dsp:cNvSpPr/>
      </dsp:nvSpPr>
      <dsp:spPr>
        <a:xfrm>
          <a:off x="1432848" y="3211285"/>
          <a:ext cx="8448044" cy="74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Potrzeba ochrony środowiska staje się coraz bardziej pilna w kontekście zmian klimatycznych, które wpływają na zasoby naturalne i różnorodność biologiczną.</a:t>
          </a:r>
        </a:p>
      </dsp:txBody>
      <dsp:txXfrm>
        <a:off x="1432848" y="3211285"/>
        <a:ext cx="8448044" cy="747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371B9-B997-4319-8D60-3AA907E454DD}">
      <dsp:nvSpPr>
        <dsp:cNvPr id="0" name=""/>
        <dsp:cNvSpPr/>
      </dsp:nvSpPr>
      <dsp:spPr>
        <a:xfrm>
          <a:off x="0" y="0"/>
          <a:ext cx="1252848" cy="12528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r="1246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D8FBFF-58AC-4860-B6A6-C6E17AB85D0D}">
      <dsp:nvSpPr>
        <dsp:cNvPr id="0" name=""/>
        <dsp:cNvSpPr/>
      </dsp:nvSpPr>
      <dsp:spPr>
        <a:xfrm>
          <a:off x="1432848" y="0"/>
          <a:ext cx="8448044" cy="430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000" kern="1200" dirty="0"/>
            <a:t>Dalsze kształcenie</a:t>
          </a:r>
        </a:p>
      </dsp:txBody>
      <dsp:txXfrm>
        <a:off x="1432848" y="0"/>
        <a:ext cx="8448044" cy="430341"/>
      </dsp:txXfrm>
    </dsp:sp>
    <dsp:sp modelId="{E413BFF2-D0B1-46A9-8413-80ACBEB49201}">
      <dsp:nvSpPr>
        <dsp:cNvPr id="0" name=""/>
        <dsp:cNvSpPr/>
      </dsp:nvSpPr>
      <dsp:spPr>
        <a:xfrm>
          <a:off x="1432848" y="430341"/>
          <a:ext cx="8448044" cy="822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Kierunek Ochrony Środowiska stwarza możliwości kontynuacji nauki na studiach magisterskich i doktoranckich, co jest kluczowe dla rozwoju kariery.</a:t>
          </a:r>
        </a:p>
      </dsp:txBody>
      <dsp:txXfrm>
        <a:off x="1432848" y="430341"/>
        <a:ext cx="8448044" cy="822507"/>
      </dsp:txXfrm>
    </dsp:sp>
    <dsp:sp modelId="{BCDEFE9B-1C87-4360-B2A0-1BB8CA2E6457}">
      <dsp:nvSpPr>
        <dsp:cNvPr id="0" name=""/>
        <dsp:cNvSpPr/>
      </dsp:nvSpPr>
      <dsp:spPr>
        <a:xfrm>
          <a:off x="0" y="1353076"/>
          <a:ext cx="1252848" cy="12528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30557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0C6993-2DF5-443A-A371-2727CC531C6F}">
      <dsp:nvSpPr>
        <dsp:cNvPr id="0" name=""/>
        <dsp:cNvSpPr/>
      </dsp:nvSpPr>
      <dsp:spPr>
        <a:xfrm>
          <a:off x="1432848" y="1353076"/>
          <a:ext cx="8448044" cy="430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000" kern="1200" dirty="0"/>
            <a:t>Specjalizacje w ekologii</a:t>
          </a:r>
        </a:p>
      </dsp:txBody>
      <dsp:txXfrm>
        <a:off x="1432848" y="1353076"/>
        <a:ext cx="8448044" cy="430341"/>
      </dsp:txXfrm>
    </dsp:sp>
    <dsp:sp modelId="{3F105080-E88C-454F-80D8-69306E509636}">
      <dsp:nvSpPr>
        <dsp:cNvPr id="0" name=""/>
        <dsp:cNvSpPr/>
      </dsp:nvSpPr>
      <dsp:spPr>
        <a:xfrm>
          <a:off x="1432848" y="1783417"/>
          <a:ext cx="8448044" cy="822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Studenci mogą specjalizować się w dziedzinach związanych z ekologią, co pozwala na nabycie specjalistycznej wiedzy i umiejętności.</a:t>
          </a:r>
        </a:p>
      </dsp:txBody>
      <dsp:txXfrm>
        <a:off x="1432848" y="1783417"/>
        <a:ext cx="8448044" cy="822507"/>
      </dsp:txXfrm>
    </dsp:sp>
    <dsp:sp modelId="{33D995A8-F548-4546-807E-679EE9FD98E0}">
      <dsp:nvSpPr>
        <dsp:cNvPr id="0" name=""/>
        <dsp:cNvSpPr/>
      </dsp:nvSpPr>
      <dsp:spPr>
        <a:xfrm>
          <a:off x="0" y="2706152"/>
          <a:ext cx="1252848" cy="12528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 r="9" b="19793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ACB4B6-AAAF-4340-8666-880E27227DFC}">
      <dsp:nvSpPr>
        <dsp:cNvPr id="0" name=""/>
        <dsp:cNvSpPr/>
      </dsp:nvSpPr>
      <dsp:spPr>
        <a:xfrm>
          <a:off x="1432848" y="2706152"/>
          <a:ext cx="8448044" cy="430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000" kern="1200" dirty="0"/>
            <a:t>Zarządzanie środowiskiem</a:t>
          </a:r>
        </a:p>
      </dsp:txBody>
      <dsp:txXfrm>
        <a:off x="1432848" y="2706152"/>
        <a:ext cx="8448044" cy="430341"/>
      </dsp:txXfrm>
    </dsp:sp>
    <dsp:sp modelId="{F2062471-B708-4D25-9C55-EEC72DC01691}">
      <dsp:nvSpPr>
        <dsp:cNvPr id="0" name=""/>
        <dsp:cNvSpPr/>
      </dsp:nvSpPr>
      <dsp:spPr>
        <a:xfrm>
          <a:off x="1432848" y="3136493"/>
          <a:ext cx="8448044" cy="822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Specjalizacja w zarządzaniu środowiskiem umożliwia zdobycie wiedzy w zakresie ochrony zasobów naturalnych i polityki ekologicznej.</a:t>
          </a:r>
        </a:p>
      </dsp:txBody>
      <dsp:txXfrm>
        <a:off x="1432848" y="3136493"/>
        <a:ext cx="8448044" cy="822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2AA39-7943-40D2-B9E6-D701074D4033}">
      <dsp:nvSpPr>
        <dsp:cNvPr id="0" name=""/>
        <dsp:cNvSpPr/>
      </dsp:nvSpPr>
      <dsp:spPr>
        <a:xfrm>
          <a:off x="0" y="0"/>
          <a:ext cx="1319921" cy="13199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23120" b="-7"/>
          <a:stretch/>
        </a:blipFill>
        <a:ln>
          <a:noFill/>
        </a:ln>
        <a:effectLst>
          <a:outerShdw blurRad="127000" dist="38100" dir="2700000" algn="ctr" rotWithShape="0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10697-8F0D-491B-BC92-F2C6FE13BFB7}">
      <dsp:nvSpPr>
        <dsp:cNvPr id="0" name=""/>
        <dsp:cNvSpPr/>
      </dsp:nvSpPr>
      <dsp:spPr>
        <a:xfrm>
          <a:off x="1499921" y="0"/>
          <a:ext cx="8723719" cy="34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 dirty="0"/>
            <a:t>Olimpiady</a:t>
          </a:r>
        </a:p>
      </dsp:txBody>
      <dsp:txXfrm>
        <a:off x="1499921" y="0"/>
        <a:ext cx="8723719" cy="341835"/>
      </dsp:txXfrm>
    </dsp:sp>
    <dsp:sp modelId="{F80EA70A-AC1F-4FF9-805C-BD0431C4556F}">
      <dsp:nvSpPr>
        <dsp:cNvPr id="0" name=""/>
        <dsp:cNvSpPr/>
      </dsp:nvSpPr>
      <dsp:spPr>
        <a:xfrm>
          <a:off x="1499921" y="341835"/>
          <a:ext cx="8723719" cy="97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XL OGÓLNOPOLSKA OLIPIADA WIEDZY EKOLOGICZNEJ – Etap okręgowy.</a:t>
          </a:r>
        </a:p>
      </dsp:txBody>
      <dsp:txXfrm>
        <a:off x="1499921" y="341835"/>
        <a:ext cx="8723719" cy="978085"/>
      </dsp:txXfrm>
    </dsp:sp>
    <dsp:sp modelId="{B7CA2908-7EB6-4B40-ABB0-3CAA75C3118A}">
      <dsp:nvSpPr>
        <dsp:cNvPr id="0" name=""/>
        <dsp:cNvSpPr/>
      </dsp:nvSpPr>
      <dsp:spPr>
        <a:xfrm>
          <a:off x="0" y="1425514"/>
          <a:ext cx="1319921" cy="131992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r="18698" b="-7"/>
          <a:stretch/>
        </a:blipFill>
        <a:ln>
          <a:noFill/>
        </a:ln>
        <a:effectLst>
          <a:outerShdw blurRad="127000" dist="38100" dir="2700000" algn="ctr" rotWithShape="0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9BD369-65ED-4593-BA87-3D0776983AB1}">
      <dsp:nvSpPr>
        <dsp:cNvPr id="0" name=""/>
        <dsp:cNvSpPr/>
      </dsp:nvSpPr>
      <dsp:spPr>
        <a:xfrm>
          <a:off x="1499921" y="1425514"/>
          <a:ext cx="8723719" cy="34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 dirty="0"/>
            <a:t>Konkursy</a:t>
          </a:r>
        </a:p>
      </dsp:txBody>
      <dsp:txXfrm>
        <a:off x="1499921" y="1425514"/>
        <a:ext cx="8723719" cy="341835"/>
      </dsp:txXfrm>
    </dsp:sp>
    <dsp:sp modelId="{E40CC86D-6B0D-4923-9387-86D42FD13289}">
      <dsp:nvSpPr>
        <dsp:cNvPr id="0" name=""/>
        <dsp:cNvSpPr/>
      </dsp:nvSpPr>
      <dsp:spPr>
        <a:xfrm>
          <a:off x="1499921" y="1767350"/>
          <a:ext cx="8723719" cy="97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POWIATOWY PROEKOLOGICZNY KONKURS </a:t>
          </a:r>
          <a:r>
            <a:rPr lang="pl-PL" sz="1400" b="1" kern="1200" dirty="0"/>
            <a:t>EKO-GWIAZDA – „Pobaw się modą i zaprezentuj jak troszczysz się o środowisko – </a:t>
          </a:r>
          <a:r>
            <a:rPr lang="pl-PL" sz="1400" b="0" kern="1200" dirty="0"/>
            <a:t>FINAŁ -  I MIEJSCE</a:t>
          </a:r>
          <a:endParaRPr lang="pl-PL" sz="1400" kern="1200" dirty="0"/>
        </a:p>
      </dsp:txBody>
      <dsp:txXfrm>
        <a:off x="1499921" y="1767350"/>
        <a:ext cx="8723719" cy="978085"/>
      </dsp:txXfrm>
    </dsp:sp>
    <dsp:sp modelId="{206E1E4F-470B-4BCB-9F03-42CF6C8A2B20}">
      <dsp:nvSpPr>
        <dsp:cNvPr id="0" name=""/>
        <dsp:cNvSpPr/>
      </dsp:nvSpPr>
      <dsp:spPr>
        <a:xfrm>
          <a:off x="0" y="2851029"/>
          <a:ext cx="1319921" cy="13199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127000" dist="38100" dir="2700000" algn="ctr" rotWithShape="0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2FB482-369D-4BB4-9E4D-1710FB1D8B21}">
      <dsp:nvSpPr>
        <dsp:cNvPr id="0" name=""/>
        <dsp:cNvSpPr/>
      </dsp:nvSpPr>
      <dsp:spPr>
        <a:xfrm>
          <a:off x="1499921" y="2851029"/>
          <a:ext cx="8723719" cy="34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 dirty="0"/>
            <a:t>Projekty</a:t>
          </a:r>
        </a:p>
      </dsp:txBody>
      <dsp:txXfrm>
        <a:off x="1499921" y="2851029"/>
        <a:ext cx="8723719" cy="341835"/>
      </dsp:txXfrm>
    </dsp:sp>
    <dsp:sp modelId="{17CC4E66-247D-44E7-BF6E-AFE3AC7675F0}">
      <dsp:nvSpPr>
        <dsp:cNvPr id="0" name=""/>
        <dsp:cNvSpPr/>
      </dsp:nvSpPr>
      <dsp:spPr>
        <a:xfrm>
          <a:off x="1499921" y="3192865"/>
          <a:ext cx="8723719" cy="97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Projekt ekologiczny </a:t>
          </a:r>
          <a:r>
            <a:rPr lang="pl-PL" sz="1400" b="1" kern="1200" dirty="0"/>
            <a:t>POSTAW NA SŁOŃCE</a:t>
          </a:r>
          <a:endParaRPr lang="pl-PL" sz="1400" kern="1200" dirty="0"/>
        </a:p>
      </dsp:txBody>
      <dsp:txXfrm>
        <a:off x="1499921" y="3192865"/>
        <a:ext cx="8723719" cy="978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00924-C957-415B-95D1-A051472225DF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8C3BC-81AE-47D8-8625-16EC09DFC3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787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Zawartość wygenerowana przez sztuczną inteligencję może być niepoprawna.
---
Ochrona środowiska to kluczowy temat w dzisiejszym świecie, a wybór odpowiedniego kierunku edukacji może mieć ogromny wpływ na przyszłość. W tej prezentacji omówimy znaczenie ochrony środowiska, korzyści płynące z nauki na tym kierunku oraz perspektywy zawodowe dla absolwentów.
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3917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7500B-23F4-1217-CA2A-64CC14A5A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84EE106-1029-6BF7-F98B-AB98DA915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AB19786-70B4-95AD-E45F-075ABFA1B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Kierunek Ochrony Środowiska łączy teorię z praktyką, co pozwala uczniom na zrozumienie zagadnień ekologicznych oraz nabycie umiejętności niezbędnych do pracy w tej dziedzinie. Wiedza ta jest kluczowa w kontekście przyszłych wyzwań.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EB77B2-1C79-6E28-33E2-4FF277757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083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Uczniowie mają możliwość angażowania się w różnorodne projekty i wolontariaty, które pozwalają im na praktyczne zastosowanie wiedzy oraz zdobycie cennego doświadczenia w pracy na rzecz ochrony środowiska.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828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A0D2-8274-72FE-4CC5-04674EEDB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A59FD9B-7CB6-6BF1-0ED7-B28FF1064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4A56E75-7740-9F96-E65E-2E47D7263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Uczniowie mają możliwość angażowania się w różnorodne projekty i wolontariaty, które pozwalają im na praktyczne zastosowanie wiedzy oraz zdobycie cennego doświadczenia w pracy na rzecz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046027-62C0-C40F-1E6A-F68ABE9DE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956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37FF7-970F-0F08-BBBD-EEF75ECD4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02F9F5E-E7C2-BA73-EAB3-3259CA1AD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99CBD2D-EAA9-064C-7C3A-03B28CCE8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Uczniowie mają możliwość angażowania się w różnorodne projekty i wolontariaty, które pozwalają im na praktyczne zastosowanie wiedzy oraz zdobycie cennego doświadczenia w pracy na rzecz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74504B-1E2F-E4AD-8495-BEDC321A3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441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91976-511A-F127-B66A-A2F65F70C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BC0AE63-895D-8A6B-76E1-B95B1FC44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FE4F4A6-2F11-A5CA-4950-53DBCF724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Uczniowie mają możliwość angażowania się w różnorodne projekty i wolontariaty, które pozwalają im na praktyczne zastosowanie wiedzy oraz zdobycie cennego doświadczenia w pracy na rzecz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AE9F664-01BA-6391-51CA-9FCA4228F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2542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7E2FD-DD64-52E8-5A7D-E3C863648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06BF6D-6376-61EB-1F08-6AB4FC040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6EDDE3C-8865-D4D6-10ED-AF03B6A1A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Uczniowie mają możliwość angażowania się w różnorodne projekty i wolontariaty, które pozwalają im na praktyczne zastosowanie wiedzy oraz zdobycie cennego doświadczenia w pracy na rzecz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A6CAED-39F8-1664-A4C1-BA18189DC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828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DD066-3E6F-F756-89C8-C6C1115EC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27EDC71-705E-45E6-5AAC-471A3D5DF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500F85D-10C8-AD1D-F673-F74B5E619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Uczniowie mają możliwość angażowania się w różnorodne projekty i wolontariaty, które pozwalają im na praktyczne zastosowanie wiedzy oraz zdobycie cennego doświadczenia w pracy na rzecz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191E91-8B04-424E-6FA3-0E045A71A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956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2C995-FDBA-4481-C004-948E2AFD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7F00BC0-8249-6A77-E531-4AEB65EAC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38ED7D8-8A81-9CE1-54BC-3FCD4CBAA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Oferujemy różnorodne zajęcia pozalekcyjne i projekty, które pozwalają uczniom na praktyczne zastosowanie zdobytej wiedzy oraz rozwijanie swoich zainteresowań w zakresie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EFBE28-08E4-DD07-5060-4CBC79964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48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Absolwenci kierunku Ochrony Środowiska mają wiele możliwości zawodowych w różnych sektorach. Ich umiejętności są poszukiwane zarówno w organizacjach pozarządowych, jak i w administracji publicznej.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674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Wzrost świadomości ekologicznej powoduje rosnące zapotrzebowanie na specjalistów w firmach ekologicznych oraz organizacjach pozarządowych, które zajmują się ochroną środowiska i zrównoważonym rozwojem.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40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Rozpoczniemy od analizy znaczenia ochrony środowiska i aktualnych wyzwań, które stoją przed nami. Następnie przyjrzymy się korzyściom wynikającym z nauki na kierunku Ochrony Środowiska oraz możliwościom zawodowym po ukończeniu studiów. Na koniec omówimy, dlaczego warto wybrać naszą szkołę oraz przedstawimy historie sukcesu naszych absolwentów.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948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Absolwenci mogą znaleźć zatrudnienie w administracji publicznej, gdzie zajmują się regulacjami prawnymi dotyczącymi ochrony środowiska oraz wdrażaniem polityk ekologicznych na poziomie lokalnym i krajowym.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146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Kierunek Ochrony Środowiska otwiera drzwi do dalszego kształcenia na studiach wyższych oraz możliwości specjalizacji w dziedzinach związanych z ekologią, zarządzaniem środowiskiem czy zrównoważonym rozwojem.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873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Wybór odpowiedniej szkoły średniej jest kluczowy dla przyszłości uczniów. Nasza szkoła oferuje nowoczesne zaplecze dydaktyczne oraz współpracę z ekspertami, co zapewnia wysoki standard nauczania.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134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Nasza szkoła dysponuje nowoczesnym zapleczem dydaktycznym, które umożliwia uczniom zdobycie praktycznych umiejętności oraz dostępu do najnowszych technologii i badań w dziedzinie ochrony środowiska.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942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Nasi uczniowie mają możliwość współpracy z ekspertami oraz praktykami z branży, co wzbogaca proces nauczania i daje możliwość zdobycia doświadczenia w realnych projektach.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453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Oferujemy różnorodne zajęcia pozalekcyjne i projekty, które pozwalają uczniom na praktyczne zastosowanie zdobytej wiedzy oraz rozwijanie swoich zainteresowań w zakresie ochrony środowiska.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621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A2A5-BDDF-5F7A-1F98-C2CD97A90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73C043F-DCBD-6872-72B2-9C7E00C6A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7E8A306-55A8-11F9-43C9-C80078AAD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Oferujemy różnorodne zajęcia pozalekcyjne i projekty, które pozwalają uczniom na praktyczne zastosowanie zdobytej wiedzy oraz rozwijanie swoich zainteresowań w zakresie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C55961-ED07-AA29-C9D9-0882550F7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426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B7A6-3029-B306-A51E-12F82E0F6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C1279F0-2783-7083-D583-302312744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91451BE-26CF-3438-5424-E89DF3C25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Oferujemy różnorodne zajęcia pozalekcyjne i projekty, które pozwalają uczniom na praktyczne zastosowanie zdobytej wiedzy oraz rozwijanie swoich zainteresowań w zakresie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47E8A3-C921-0476-A5CF-91D1E9DC6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558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9E6B-ECCB-CECD-A8D3-84881A11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56E6984-934E-78AA-FEDB-E9F54591F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476D8F9-3B65-CD29-BB61-D6F0C4994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Oferujemy różnorodne zajęcia pozalekcyjne i projekty, które pozwalają uczniom na praktyczne zastosowanie zdobytej wiedzy oraz rozwijanie swoich zainteresowań w zakresie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4196E4-CC15-F028-8C73-CB148AE84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213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ADEF-134D-86DE-8838-D829F517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F46477E-BF52-071F-67FD-6BCB54CD3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629D9C-24D0-891E-408E-BBC4FD2D4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Oferujemy różnorodne zajęcia pozalekcyjne i projekty, które pozwalają uczniom na praktyczne zastosowanie zdobytej wiedzy oraz rozwijanie swoich zainteresowań w zakresie ochrony środowiska.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0A384D-0ACF-CE0F-B76D-5C1E688C5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71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Ochrona środowiska jest niezwykle istotna w kontekście współczesnych problemów ekologicznych. Zrozumienie aktualnych wyzwań, takich jak zanieczyszczenie, utrata bioróżnorodności czy zmiany klimatyczne, jest kluczowe dla przyszłych pokoleń.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740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Nasi absolwenci znajdują zatrudnienie w różnych sektorach, od ekologicznych start-upów po instytucje państwowe, co pokazuje różnorodność możliwości, jakie niesie za sobą kierunek Ochrony Środowiska.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390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Opinie naszych byłych uczniów są pozytywne. Wiele osób podkreśla, jak nauka w naszej szkole przyczyniła się do ich sukcesów w karierze oraz osobistym rozwoju w zakresie ochrony środowiska.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9D925-0D97-4F21-844A-DB0D66F0977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4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Wybór kierunku Ochrony Środowiska w szkole średniej to inwestycja w przyszłość, która przynosi korzyści zarówno jednostkom, jak i całemu społeczeństwu. Przygotowuje młodych ludzi do stawienia czoła wyzwaniom ekologicznym i oferuje różnorodne możliwości kariery.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35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 obliczu kryzysu klimatycznego i degradacji środowiska, globalne wyzwania wymagają natychmiastowego działania. Problem zanieczyszczenia powietrza, wód oraz gleb jest realny i wymaga kompleksowych rozwiązań.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742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Zmiany klimatyczne mają ogromny wpływ na nasze codzienne życie. Od ekstremalnych zjawisk pogodowych po zdrowie publiczne, te globalne zjawiska dotykają nas bezpośrednio, co podkreśla potrzebę ochrony środowiska.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98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Nauka na kierunku Ochrony Środowiska oferuje wiele korzyści, w tym zdobycie wiedzy teoretycznej i praktycznej, która jest niezbędna w walce z problemami ekologicznymi. Uczniowie rozwijają umiejętności, które są cenione na rynku pracy.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494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Kierunek Ochrony Środowiska łączy teorię z praktyką, co pozwala uczniom na zrozumienie zagadnień ekologicznych oraz nabycie umiejętności niezbędnych do pracy w tej dziedzinie. Wiedza ta jest kluczowa w kontekście przyszłych wyzwań.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076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Program kształcenia na kierunku Ochrony Środowiska zachęca uczniów do rozwijania umiejętności analitycznych i badawczych, co jest niezbędne dla skutecznego rozwiązywania problemów ekologicznych oraz prowadzenia badań naukowych.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0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04EAE-B975-B2B4-54DA-3051CA09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8E4972A-2196-19FE-08AF-825C2C909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7681741-1914-BC39-5250-D5E43E958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Kierunek Ochrony Środowiska łączy teorię z praktyką, co pozwala uczniom na zrozumienie zagadnień ekologicznych oraz nabycie umiejętności niezbędnych do pracy w tej dziedzinie. Wiedza ta jest kluczowa w kontekście przyszłych wyzwań.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DD133C0-8ECC-27D4-4007-59F9450BB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D925-0D97-4F21-844A-DB0D66F0977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017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281DFA-D1B0-5892-BB76-68CA8C1B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C7BFAE-0944-E98E-4F17-5558AFCE8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DA61EB-06DB-FE17-FEBE-B725098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FED329-51DE-3181-7E91-99E11CD7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3F7D29-8EE2-63CF-263D-1728DCD4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61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711CF9-C258-FE4A-4C7E-8EAA2A66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D30B1CB-6671-020A-5577-7103A7F6F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36B44-CE76-E561-F00E-2DA4D93E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6CC528-81AA-739A-6914-FB08C0D9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7FF3DF-370B-B4F6-B7AA-36FBDB48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28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CD571D9-9A2F-D2F9-B32C-7D780F740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7877483-43EB-705D-6748-8F4BDD36B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96A081-9B87-A623-45B7-15FE38D4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CE3A89-AFFC-B4AC-4C06-23BD8250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ADE0D0-8444-1358-3805-5F70357A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41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2F2F44-6B8C-771C-C398-8B18B19D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F79070-8185-2888-3E3A-2A2DD257C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B72B49-1629-C0C4-A4DE-250FAF97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504A27-747B-BC83-826F-7124CA2F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B923D8-7B8A-D321-A910-61B1C939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29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B3B6F8-0260-6405-F94A-26E0EDB9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53F88A-D67E-5FB2-56CB-EBAE21CDC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63002B-6B13-50B2-5334-0764F20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99AFAE-F04E-6234-655A-3A8FE4C58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47A158-4A67-FAB4-EB7D-D0EC0A19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38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EBB735-EA53-0DD7-0B0E-888622B2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6E0AAE-598F-8FDD-50C5-5967DD0A6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5DFA3A-39FC-CE85-E69D-2E8DF76D4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2B11E8-1799-7358-3985-EF76ABFE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EA77E93-6D74-A08B-3407-CCD2E754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1303C61-F575-9631-8DA3-3BAE5D87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466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851510-C82F-FC0E-2DBD-C816CD1B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B0D87B-FFC1-F157-0992-6CE48CA89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E53FB5-1985-C30B-06ED-284A16A38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5A0C12D-E4FA-DDFC-3D1E-25C8B5500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A47ED3-9E9E-B268-893C-0D08EC3AE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2994F9D-143E-46AA-1153-194FBB43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78EA360-01A2-E65B-C0DC-BE6C9EF2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A55A8DC-A57A-847F-C7DB-29B03539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16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F8760C-7C7D-1817-6D7A-8803C664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AC1905E-BB67-15ED-E997-BC705EDC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10B7404-1351-D8AE-369F-6F8C6CF5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4EFEDC-9843-4722-63D8-8AD10F23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28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8166649-DA45-4563-FA89-A21B9A72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468F46-DFCC-EDF8-6AAF-9BB106E4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5577A9D-720A-2514-C229-1E5D2491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03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0BCA48-D6F8-6F9B-F719-AA0EC779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26D9F8-93F5-A638-CA78-1816C5172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6061478-1830-27B8-2CAE-AC6DAE9F6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16705A-73D6-4903-B779-CB437CBA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9F6AC0-C2A7-000C-4611-34F6C8F7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F18073-4595-6E88-91AF-C0BEDFD5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361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B4E5C5-66EE-0C0A-BC62-CFFC4D1A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BAF5547-41F2-09E7-7648-F47346D8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496C45F-A576-4219-DB9D-7C586613C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9447218-87D9-6741-FE12-B1F2B6F7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8093694-1A7F-C1E7-6DC8-A7CA8736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512479-92F4-3772-5EDE-CC3E7536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55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DC2B44B-353D-03D3-BC50-B7A10602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7D7D69-AD39-198B-40D4-F0A671125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BFA672-F547-CF33-D181-16778578D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D594C5-671A-4B33-947B-6B2A53B3A0EA}" type="datetimeFigureOut">
              <a:rPr lang="pl-PL" smtClean="0"/>
              <a:t>18.02.2025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6C14EB-D0BC-3A53-A81E-C41CEDFFE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194978-DFB2-00A5-7BF9-92B16E169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94C813-6EF8-4DF6-8979-9042D064F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35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7DF2B01-97F1-4D94-9CB1-8585D1BC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6" y="568444"/>
            <a:ext cx="4815135" cy="59442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01731C5-0338-4C8E-B264-1306953D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13" y="1999025"/>
            <a:ext cx="7001891" cy="192620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1B39928-5F36-46D5-98C0-6738574C122E}"/>
              </a:ext>
            </a:extLst>
          </p:cNvPr>
          <p:cNvSpPr/>
          <p:nvPr/>
        </p:nvSpPr>
        <p:spPr>
          <a:xfrm rot="20713903">
            <a:off x="2948364" y="4674310"/>
            <a:ext cx="6600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pl-PL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doni MT" panose="02070603080606020203" pitchFamily="18" charset="0"/>
              </a:rPr>
              <a:t>Bądź jak Skłodowska</a:t>
            </a:r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2223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082401-E5D7-3CA7-4781-A18C7D2E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393A5E-E5FB-AE1E-EE9D-FA2D08BB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Kształcenie 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praktyczne</a:t>
            </a:r>
            <a:br>
              <a:rPr lang="pl-PL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teoretyczne</a:t>
            </a:r>
            <a:endParaRPr lang="en-US" sz="31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3046DA2-7EC2-1996-DAA9-8FC87119B6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r="2190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C138484-0F55-008A-EBAF-87D8316A965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Przedmioty na Ochronie Środowiska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Ochrona wód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Laboratorium Ochrony Środowiska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Gospodarka odpadami oraz ochrona gleb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Ochrona powietrza atmosferycznego oraz ochrona przed hałasem i drganiami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Pracownia Ochrony Środowiska</a:t>
            </a:r>
          </a:p>
        </p:txBody>
      </p:sp>
      <p:pic>
        <p:nvPicPr>
          <p:cNvPr id="6" name="Obraz 5" descr="Obraz zawierający ubrania, osoba, na wolnym powietrzu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465AE32-2C77-7098-7C2B-B4ED70CAE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r="927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429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0185C-ADD2-1747-1D2B-7BB915891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CCA56F9-1C8A-E068-2F6E-27F4C1820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8968D-5432-7EE8-44C9-F66A29CB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0134951-8EB6-8D1D-EE3B-D09B867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Kształcenie 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praktyczne</a:t>
            </a:r>
            <a:endParaRPr lang="en-US" sz="31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F55A603-9ED9-2BEC-E967-516425947C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r="14074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7A6E46-94F3-8AB8-AEE4-DF4502BAF38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198966" y="2147357"/>
            <a:ext cx="4038600" cy="4101042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Umiejętności praktyczne z zakresu Ochrony Środowiska </a:t>
            </a:r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pozwalają  analizować parametry środowiskowe takie, jak: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Parametry fizyko-chemiczne wody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Analiza skali porostowej do oceny zanieczyszczenia powietrza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Analiza próbek gleby – ustalanie składu granulometrycznego</a:t>
            </a:r>
          </a:p>
          <a:p>
            <a:pPr marL="285750" lvl="1" indent="-285750"/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Analiza sonometryczna pomiaru hałasu</a:t>
            </a:r>
          </a:p>
          <a:p>
            <a:pPr marL="0" indent="0">
              <a:spcBef>
                <a:spcPts val="2500"/>
              </a:spcBef>
              <a:buNone/>
            </a:pPr>
            <a:endParaRPr lang="pl-PL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DDD5FCA-0A90-5838-0FA6-2EB265443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r="1489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8736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1B4F46-DA3F-43FF-BE56-1364FBB590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 rot="10800000"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50FA29-90B2-37E1-4943-D771C2C2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196970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err="1"/>
              <a:t>Możliwość</a:t>
            </a:r>
            <a:r>
              <a:rPr lang="en-US" sz="3100" dirty="0"/>
              <a:t> </a:t>
            </a:r>
            <a:r>
              <a:rPr lang="en-US" sz="3100" dirty="0" err="1"/>
              <a:t>uczestnictwa</a:t>
            </a:r>
            <a:r>
              <a:rPr lang="en-US" sz="3100" dirty="0"/>
              <a:t> </a:t>
            </a:r>
            <a:br>
              <a:rPr lang="pl-PL" sz="3100" dirty="0"/>
            </a:br>
            <a:r>
              <a:rPr lang="en-US" sz="3100" dirty="0"/>
              <a:t>w </a:t>
            </a:r>
            <a:r>
              <a:rPr lang="en-US" sz="3100" dirty="0" err="1"/>
              <a:t>projektach</a:t>
            </a:r>
            <a:endParaRPr lang="en-US" sz="31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6AA834-F801-0A33-7621-A822FA8876F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528564" y="1967669"/>
            <a:ext cx="4386628" cy="4451791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Różnorodność projektów</a:t>
            </a:r>
          </a:p>
          <a:p>
            <a:pPr marL="0" lvl="1" indent="0">
              <a:buNone/>
            </a:pPr>
            <a:r>
              <a:rPr lang="pl-PL" sz="1800" dirty="0"/>
              <a:t>Uczniowie mogą wybierać spośród wielu projektów związanych z ochroną środowiska, co pozwala na rozwijanie ich zainteresowań</a:t>
            </a:r>
            <a:br>
              <a:rPr lang="pl-PL" sz="1800" dirty="0"/>
            </a:br>
            <a:r>
              <a:rPr lang="pl-PL" sz="1800" dirty="0"/>
              <a:t>i umiejętności.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Praktyczne zastosowanie wiedzy</a:t>
            </a:r>
          </a:p>
          <a:p>
            <a:pPr marL="0" lvl="1" indent="0">
              <a:buNone/>
            </a:pPr>
            <a:r>
              <a:rPr lang="pl-PL" sz="1800" dirty="0"/>
              <a:t>Angażując się w projekty, uczniowie mogą stosować zdobytą wiedzę w praktyce, co zwiększa ich zrozumienie i umiejętności.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Cenne doświadczenie</a:t>
            </a:r>
          </a:p>
          <a:p>
            <a:pPr marL="0" lvl="1" indent="0">
              <a:buNone/>
            </a:pPr>
            <a:r>
              <a:rPr lang="pl-PL" sz="1800" dirty="0"/>
              <a:t>Uczestnictwo w projektach Ochrony Środowiska daje uczniom cenne doświadczenie, które jest przydatne</a:t>
            </a:r>
            <a:br>
              <a:rPr lang="pl-PL" sz="1800" dirty="0"/>
            </a:br>
            <a:r>
              <a:rPr lang="pl-PL" sz="1800" dirty="0"/>
              <a:t>w przyszłej karierze zawodowej.</a:t>
            </a:r>
          </a:p>
        </p:txBody>
      </p:sp>
    </p:spTree>
    <p:extLst>
      <p:ext uri="{BB962C8B-B14F-4D97-AF65-F5344CB8AC3E}">
        <p14:creationId xmlns:p14="http://schemas.microsoft.com/office/powerpoint/2010/main" val="1107719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2B874-0C5B-3D58-8157-8C34CA253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82755C0-A275-2358-2FDA-301A37E6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Możliwość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uczestnictwa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pl-PL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projektach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ERASMUS +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F2F9A77E-6E21-672F-A28A-38F367E3C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800" dirty="0"/>
              <a:t>Pobyt młodzieży w Walencji – Hiszpania – w ramach dwutygodniowych praktyk</a:t>
            </a:r>
          </a:p>
        </p:txBody>
      </p:sp>
      <p:pic>
        <p:nvPicPr>
          <p:cNvPr id="6" name="Obraz 5" descr="Obraz zawierający na wolnym powietrzu, ubrania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D7C377C-3D6F-4A41-66D1-A2335CE66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4"/>
          <a:stretch/>
        </p:blipFill>
        <p:spPr>
          <a:xfrm rot="10800000"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7F58CA7-AF10-B187-B99B-9A4388F60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9270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EF881-B25B-0465-81BC-8721D7A0F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93A48C-2A01-B59C-3C61-AF766450A9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4" b="2340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A09F74-0C4C-0D39-412D-A451818E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100" dirty="0"/>
              <a:t>ERASMUS + </a:t>
            </a:r>
            <a:br>
              <a:rPr lang="pl-PL" sz="3100" dirty="0"/>
            </a:br>
            <a:r>
              <a:rPr lang="pl-PL" sz="3100" dirty="0"/>
              <a:t>Hiszpania, Walencja</a:t>
            </a:r>
            <a:endParaRPr lang="en-US" sz="31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DC2DEA-532D-AA93-CCD5-139DBB1979E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531610" y="2434200"/>
            <a:ext cx="3822189" cy="155930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Praktyki zawodowe w </a:t>
            </a:r>
            <a:r>
              <a:rPr lang="pl-PL" sz="1800" b="1" dirty="0" err="1"/>
              <a:t>Piteralandii</a:t>
            </a:r>
            <a:endParaRPr lang="pl-PL" sz="1800" b="1" dirty="0"/>
          </a:p>
          <a:p>
            <a:pPr marL="0" indent="0">
              <a:spcBef>
                <a:spcPts val="2500"/>
              </a:spcBef>
              <a:buNone/>
            </a:pPr>
            <a:endParaRPr lang="pl-PL" sz="1800" b="1" dirty="0"/>
          </a:p>
          <a:p>
            <a:pPr marL="0" lvl="1" indent="0">
              <a:buNone/>
            </a:pPr>
            <a:r>
              <a:rPr lang="pl-PL" sz="1800" dirty="0"/>
              <a:t>Uczniowie praktycznie poznają techniki uprawy gatunków roślin m.in. agawy</a:t>
            </a:r>
          </a:p>
        </p:txBody>
      </p:sp>
    </p:spTree>
    <p:extLst>
      <p:ext uri="{BB962C8B-B14F-4D97-AF65-F5344CB8AC3E}">
        <p14:creationId xmlns:p14="http://schemas.microsoft.com/office/powerpoint/2010/main" val="415487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601F8-7801-EBBC-4A71-4EC6A3770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CA81BB-FDC4-6928-1AF7-758B3141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 err="1"/>
              <a:t>Możliwość</a:t>
            </a:r>
            <a:r>
              <a:rPr lang="en-US" sz="3000" dirty="0"/>
              <a:t> </a:t>
            </a:r>
            <a:r>
              <a:rPr lang="en-US" sz="3000" dirty="0" err="1"/>
              <a:t>uczestnictwa</a:t>
            </a:r>
            <a:r>
              <a:rPr lang="en-US" sz="3000" dirty="0"/>
              <a:t> </a:t>
            </a:r>
            <a:br>
              <a:rPr lang="pl-PL" sz="3000" dirty="0"/>
            </a:br>
            <a:r>
              <a:rPr lang="en-US" sz="3000" dirty="0"/>
              <a:t>w </a:t>
            </a:r>
            <a:r>
              <a:rPr lang="en-US" sz="3000" dirty="0" err="1"/>
              <a:t>projektach</a:t>
            </a:r>
            <a:r>
              <a:rPr lang="en-US" sz="3000" dirty="0"/>
              <a:t> </a:t>
            </a:r>
            <a:br>
              <a:rPr lang="en-US" sz="3000" dirty="0"/>
            </a:br>
            <a:r>
              <a:rPr lang="en-US" sz="3000" dirty="0"/>
              <a:t>ERASMUS+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9A151FC-E5ED-54EF-220E-657CC9369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r="4137"/>
          <a:stretch/>
        </p:blipFill>
        <p:spPr>
          <a:xfrm rot="10800000">
            <a:off x="797473" y="320040"/>
            <a:ext cx="4802806" cy="39270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3009315-22D9-528B-F8FE-72FE16DD1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 b="9376"/>
          <a:stretch/>
        </p:blipFill>
        <p:spPr>
          <a:xfrm rot="10800000">
            <a:off x="6254496" y="616604"/>
            <a:ext cx="5471160" cy="3333902"/>
          </a:xfrm>
          <a:prstGeom prst="rect">
            <a:avLst/>
          </a:prstGeom>
        </p:spPr>
      </p:pic>
      <p:sp>
        <p:nvSpPr>
          <p:cNvPr id="67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0C9DB8D-D5C3-6EE8-56D8-7423864B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 err="1"/>
              <a:t>Pobyt</a:t>
            </a:r>
            <a:r>
              <a:rPr lang="en-US" sz="2200" dirty="0"/>
              <a:t> </a:t>
            </a:r>
            <a:r>
              <a:rPr lang="en-US" sz="2200" dirty="0" err="1"/>
              <a:t>młodzieży</a:t>
            </a:r>
            <a:r>
              <a:rPr lang="en-US" sz="2200" dirty="0"/>
              <a:t> w </a:t>
            </a:r>
            <a:r>
              <a:rPr lang="en-US" sz="2200" dirty="0" err="1"/>
              <a:t>Walencji</a:t>
            </a:r>
            <a:r>
              <a:rPr lang="en-US" sz="2200" dirty="0"/>
              <a:t> – </a:t>
            </a:r>
            <a:r>
              <a:rPr lang="en-US" sz="2200" dirty="0" err="1"/>
              <a:t>Hiszpania</a:t>
            </a:r>
            <a:r>
              <a:rPr lang="en-US" sz="2200" dirty="0"/>
              <a:t> – </a:t>
            </a:r>
            <a:br>
              <a:rPr lang="pl-PL" sz="2200" dirty="0"/>
            </a:br>
            <a:r>
              <a:rPr lang="en-US" sz="2200" dirty="0"/>
              <a:t>w </a:t>
            </a:r>
            <a:r>
              <a:rPr lang="en-US" sz="2200" dirty="0" err="1"/>
              <a:t>ramach</a:t>
            </a:r>
            <a:r>
              <a:rPr lang="en-US" sz="2200" dirty="0"/>
              <a:t> </a:t>
            </a:r>
            <a:r>
              <a:rPr lang="en-US" sz="2200" dirty="0" err="1"/>
              <a:t>dwutygodniowych</a:t>
            </a:r>
            <a:r>
              <a:rPr lang="en-US" sz="2200" dirty="0"/>
              <a:t> </a:t>
            </a:r>
            <a:r>
              <a:rPr lang="en-US" sz="2200" dirty="0" err="1"/>
              <a:t>praktyk</a:t>
            </a:r>
            <a:endParaRPr lang="en-US" sz="2200" dirty="0"/>
          </a:p>
          <a:p>
            <a:r>
              <a:rPr lang="en-US" sz="2200" dirty="0" err="1"/>
              <a:t>Gry</a:t>
            </a:r>
            <a:r>
              <a:rPr lang="en-US" sz="2200" dirty="0"/>
              <a:t> </a:t>
            </a:r>
            <a:r>
              <a:rPr lang="en-US" sz="2200" dirty="0" err="1"/>
              <a:t>terenowe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0901557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07EAF-59A7-464A-F551-FCFFAE64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DEFBCC-2A87-F783-D3FE-9A603E0CBE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075"/>
          <a:stretch/>
        </p:blipFill>
        <p:spPr>
          <a:xfrm rot="10800000">
            <a:off x="20" y="10"/>
            <a:ext cx="994706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DB3666-B070-4FDC-1C3E-A4E5A543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Erasmus+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12BE341-FBC6-E9B5-5659-F4672F0E388B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pl-PL" sz="2000" b="1" dirty="0"/>
              <a:t>Walencja Hiszpania</a:t>
            </a:r>
          </a:p>
          <a:p>
            <a:pPr>
              <a:spcBef>
                <a:spcPts val="2500"/>
              </a:spcBef>
            </a:pPr>
            <a:r>
              <a:rPr lang="pl-PL" sz="2000" b="1" dirty="0"/>
              <a:t>Wycieczka przyrodniczo – naukowa w celu poznania fauny oceanu</a:t>
            </a:r>
          </a:p>
          <a:p>
            <a:pPr>
              <a:spcBef>
                <a:spcPts val="2500"/>
              </a:spcBef>
            </a:pPr>
            <a:r>
              <a:rPr lang="pl-PL" sz="2000" b="1" dirty="0"/>
              <a:t>Oceanarium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55227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C7233-155E-415F-F3A9-F8F8BC920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1D7D6B-2DA4-4069-74E7-38DEF6A1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Erasmus+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BDF994-0962-5756-2EB0-2706F0FF76D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pl-PL" sz="2000" b="1" dirty="0"/>
              <a:t>Walencja Hiszpania</a:t>
            </a:r>
          </a:p>
          <a:p>
            <a:pPr>
              <a:spcBef>
                <a:spcPts val="2500"/>
              </a:spcBef>
            </a:pPr>
            <a:r>
              <a:rPr lang="pl-PL" sz="2000" b="1" dirty="0"/>
              <a:t>Wycieczka przyrodniczo – naukowa w celu poznania flory i fauny</a:t>
            </a:r>
          </a:p>
          <a:p>
            <a:pPr>
              <a:spcBef>
                <a:spcPts val="2500"/>
              </a:spcBef>
            </a:pPr>
            <a:r>
              <a:rPr lang="pl-PL" sz="2000" b="1" dirty="0"/>
              <a:t>BIOPARK</a:t>
            </a:r>
            <a:endParaRPr lang="pl-PL" sz="20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782C76-2FC5-E666-0F60-D46FC4061C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2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1726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394F7-C03F-E628-B45B-97E96145D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49E6B557-36FD-5EF4-8F11-DA7FE72BC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1B1FF5-9545-5EDF-EBE4-FE1847AF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Praktyki zawodowe</a:t>
            </a:r>
            <a:b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Chorwacja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F0EBD93-26FD-8E14-64ED-14743232D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7107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C985DF4-B804-FE7A-ADA4-9C3CF259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r="7762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ECC6F8E1-8827-41E0-6963-C0A5E57F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4CE56BF-28EC-D872-1691-7429392D8C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275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CCCC63-8073-9293-F7C2-452EDDA458AB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01809" y="2846851"/>
            <a:ext cx="4851990" cy="3330111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Praktyki zawodowe w Polsce i za granicą</a:t>
            </a:r>
          </a:p>
          <a:p>
            <a:pPr marL="0" lvl="1" indent="0">
              <a:buNone/>
            </a:pPr>
            <a:r>
              <a:rPr lang="pl-PL" sz="1800" dirty="0"/>
              <a:t>Nasza oferta zawiera szeroki wachlarz zajęć pozalekcyjnych, które umożliwiają uczniom eksplorację różnych dziedzin wiedzy w Polsce i za granicą.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Praktyczne zastosowanie wiedzy</a:t>
            </a:r>
          </a:p>
          <a:p>
            <a:pPr marL="0" lvl="1" indent="0">
              <a:buNone/>
            </a:pPr>
            <a:r>
              <a:rPr lang="pl-PL" sz="1800" dirty="0"/>
              <a:t>Projekty pozwalają uczniom na praktyczne wykorzystanie teorii w praktyce, co wzmacnia ich umiejętności i zrozumienie. Hiszpania, Chorwacja, Włochy, Szwecja</a:t>
            </a:r>
          </a:p>
          <a:p>
            <a:pPr marL="0" lvl="1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67007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braz zawierający Światło dzienne, Przezroczysty materiał, szkło/szklanka, sklepie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960476C-6990-DE4D-00A1-F53AA5F5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D7B70A-DA61-642B-5306-BD025432A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>
                <a:solidFill>
                  <a:srgbClr val="FFFFFF"/>
                </a:solidFill>
              </a:rPr>
              <a:t>Perspektywy zawodowe po ukończeniu kierunku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97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Czas na dłonie">
            <a:extLst>
              <a:ext uri="{FF2B5EF4-FFF2-40B4-BE49-F238E27FC236}">
                <a16:creationId xmlns:a16="http://schemas.microsoft.com/office/drawing/2014/main" id="{2790B7FE-F526-0EF4-7B92-2D365A4217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5414"/>
          <a:stretch/>
        </p:blipFill>
        <p:spPr>
          <a:xfrm>
            <a:off x="0" y="-2"/>
            <a:ext cx="1219200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4FD660B-A102-5063-0EB0-6FE0B634F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361" y="2584582"/>
            <a:ext cx="10515600" cy="2985923"/>
          </a:xfrm>
        </p:spPr>
        <p:txBody>
          <a:bodyPr>
            <a:normAutofit fontScale="90000"/>
          </a:bodyPr>
          <a:lstStyle/>
          <a:p>
            <a:r>
              <a:rPr lang="pl-PL" sz="5200" dirty="0">
                <a:solidFill>
                  <a:srgbClr val="FFFFFF"/>
                </a:solidFill>
              </a:rPr>
              <a:t>Dlaczego warto wybrać zawód </a:t>
            </a:r>
            <a:br>
              <a:rPr lang="pl-PL" sz="5200" dirty="0">
                <a:solidFill>
                  <a:srgbClr val="FFFFFF"/>
                </a:solidFill>
              </a:rPr>
            </a:br>
            <a:r>
              <a:rPr lang="pl-PL" sz="5200" dirty="0">
                <a:solidFill>
                  <a:srgbClr val="FFFFFF"/>
                </a:solidFill>
              </a:rPr>
              <a:t>Technik Ochrony Środowiska </a:t>
            </a:r>
            <a:br>
              <a:rPr lang="pl-PL" sz="5200" dirty="0">
                <a:solidFill>
                  <a:srgbClr val="FFFFFF"/>
                </a:solidFill>
              </a:rPr>
            </a:br>
            <a:br>
              <a:rPr lang="pl-PL" sz="5200" dirty="0">
                <a:solidFill>
                  <a:srgbClr val="FFFFFF"/>
                </a:solidFill>
              </a:rPr>
            </a:br>
            <a:br>
              <a:rPr lang="pl-PL" sz="5200" dirty="0">
                <a:solidFill>
                  <a:srgbClr val="FFFFFF"/>
                </a:solidFill>
              </a:rPr>
            </a:br>
            <a:r>
              <a:rPr lang="pl-PL" sz="5200" dirty="0">
                <a:solidFill>
                  <a:srgbClr val="FFFFFF"/>
                </a:solidFill>
              </a:rPr>
              <a:t>w Zespole Szkół </a:t>
            </a:r>
            <a:br>
              <a:rPr lang="pl-PL" sz="5200" dirty="0">
                <a:solidFill>
                  <a:srgbClr val="FFFFFF"/>
                </a:solidFill>
              </a:rPr>
            </a:br>
            <a:r>
              <a:rPr lang="pl-PL" sz="5200" dirty="0">
                <a:solidFill>
                  <a:srgbClr val="FFFFFF"/>
                </a:solidFill>
              </a:rPr>
              <a:t>im. Marii Skłodowskiej-Curie </a:t>
            </a:r>
            <a:br>
              <a:rPr lang="pl-PL" sz="5200" dirty="0">
                <a:solidFill>
                  <a:srgbClr val="FFFFFF"/>
                </a:solidFill>
              </a:rPr>
            </a:br>
            <a:r>
              <a:rPr lang="pl-PL" sz="5200" dirty="0">
                <a:solidFill>
                  <a:srgbClr val="FFFFFF"/>
                </a:solidFill>
              </a:rPr>
              <a:t>w Szczawnie-Zdroju?</a:t>
            </a:r>
          </a:p>
        </p:txBody>
      </p:sp>
    </p:spTree>
    <p:extLst>
      <p:ext uri="{BB962C8B-B14F-4D97-AF65-F5344CB8AC3E}">
        <p14:creationId xmlns:p14="http://schemas.microsoft.com/office/powerpoint/2010/main" val="24080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C9A7CF-B8A1-117C-1EAC-6C985A28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5885"/>
            <a:ext cx="4874312" cy="14714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 err="1"/>
              <a:t>Kariera</a:t>
            </a:r>
            <a:r>
              <a:rPr lang="en-US" sz="3000" dirty="0"/>
              <a:t> w </a:t>
            </a:r>
            <a:r>
              <a:rPr lang="en-US" sz="3000" dirty="0" err="1"/>
              <a:t>firmach</a:t>
            </a:r>
            <a:r>
              <a:rPr lang="en-US" sz="3000" dirty="0"/>
              <a:t> </a:t>
            </a:r>
            <a:r>
              <a:rPr lang="en-US" sz="3000" dirty="0" err="1"/>
              <a:t>ekologicznych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organizacjach</a:t>
            </a:r>
            <a:r>
              <a:rPr lang="en-US" sz="3000" dirty="0"/>
              <a:t> </a:t>
            </a:r>
            <a:r>
              <a:rPr lang="en-US" sz="3000" dirty="0" err="1"/>
              <a:t>pozarządowych</a:t>
            </a:r>
            <a:endParaRPr lang="en-US" sz="3000" dirty="0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C7CC8D-216E-C336-DD31-6D34ED4469D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40080" y="2743242"/>
            <a:ext cx="4547740" cy="3320668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Zwiększone zapotrzebowanie na specjalistów</a:t>
            </a:r>
          </a:p>
          <a:p>
            <a:pPr marL="0" lvl="1" indent="0">
              <a:buNone/>
            </a:pPr>
            <a:r>
              <a:rPr lang="pl-PL" sz="1800" dirty="0"/>
              <a:t>Wzrastająca świadomość ekologiczna prowadzi do rosnącego zapotrzebowania na specjalistów w sektorze ochrony środowiska.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Rola organizacji pozarządowych</a:t>
            </a:r>
          </a:p>
          <a:p>
            <a:pPr marL="0" lvl="1" indent="0">
              <a:buNone/>
            </a:pPr>
            <a:r>
              <a:rPr lang="pl-PL" sz="1800" dirty="0"/>
              <a:t>Organizacje pozarządowe odgrywają kluczową rolę w działaniach na rzecz ochrony środowiska i zrównoważonego rozwoju.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Zrównoważony rozwój</a:t>
            </a:r>
          </a:p>
          <a:p>
            <a:pPr marL="0" lvl="1" indent="0">
              <a:buNone/>
            </a:pPr>
            <a:r>
              <a:rPr lang="pl-PL" sz="1800" dirty="0"/>
              <a:t>Praca w ekologicznych firmach skupia się na zrównoważonym rozwoju i innowacyjnych rozwiązaniach proekologicznych.</a:t>
            </a:r>
          </a:p>
        </p:txBody>
      </p:sp>
      <p:pic>
        <p:nvPicPr>
          <p:cNvPr id="5" name="Symbol zastępczy zawartości 4" descr="Biznesmeni o energii odnawialnej - energetyka wiatrowa">
            <a:extLst>
              <a:ext uri="{FF2B5EF4-FFF2-40B4-BE49-F238E27FC236}">
                <a16:creationId xmlns:a16="http://schemas.microsoft.com/office/drawing/2014/main" id="{D1810089-5A73-4101-A357-A0444D09F2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8399" r="246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3272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7FE745-8FF9-2B97-47E0-DC720995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Praca w administracji publicznej i jednostkach samorządowych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7487084-D6B1-C087-E509-38A2C7DD795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0" y="1825625"/>
            <a:ext cx="5767873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Zatrudnienie w administracji publicznej</a:t>
            </a:r>
          </a:p>
          <a:p>
            <a:pPr marL="0" lvl="1" indent="0">
              <a:buNone/>
            </a:pPr>
            <a:r>
              <a:rPr lang="pl-PL" sz="1800" dirty="0"/>
              <a:t>Absolwenci mogą pracować w administracji publicznej, zajmując się kluczowymi regulacjami prawnymi i politykami lokalnymi.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Regulacje dotyczące ochrony środowiska</a:t>
            </a:r>
          </a:p>
          <a:p>
            <a:pPr marL="0" lvl="1" indent="0">
              <a:buNone/>
            </a:pPr>
            <a:r>
              <a:rPr lang="pl-PL" sz="1800" dirty="0"/>
              <a:t>Pracownicy administracji publicznej zajmują się wdrażaniem regulacji prawnych dotyczących ochrony środowiska, dbając o ekologię.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Polityki ekologiczne</a:t>
            </a:r>
          </a:p>
          <a:p>
            <a:pPr marL="0" lvl="1" indent="0">
              <a:buNone/>
            </a:pPr>
            <a:r>
              <a:rPr lang="pl-PL" sz="1800" dirty="0"/>
              <a:t>Wdrażanie polityk ekologicznych na poziomie lokalnym </a:t>
            </a:r>
            <a:br>
              <a:rPr lang="pl-PL" sz="1800" dirty="0"/>
            </a:br>
            <a:r>
              <a:rPr lang="pl-PL" sz="1800" dirty="0"/>
              <a:t>i krajowym jest kluczowym zadaniem pracowników administracji publicznej.</a:t>
            </a:r>
          </a:p>
        </p:txBody>
      </p:sp>
      <p:pic>
        <p:nvPicPr>
          <p:cNvPr id="5" name="Symbol zastępczy zawartości 4" descr="Surrealistyczny kolaż - nowoczesne budynki z rosnącymi przez niego roślinami, ozdobione paskami i liśćmi. Błękitne niebo z puszystymi chmurami w tle.">
            <a:extLst>
              <a:ext uri="{FF2B5EF4-FFF2-40B4-BE49-F238E27FC236}">
                <a16:creationId xmlns:a16="http://schemas.microsoft.com/office/drawing/2014/main" id="{4488950A-BD59-4C33-8112-81642663F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3" b="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24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E4F22F7-839C-1141-3E35-CFD13888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pl-PL" sz="4000">
                <a:solidFill>
                  <a:schemeClr val="bg1"/>
                </a:solidFill>
              </a:rPr>
              <a:t>Możliwości dalszego kształcenia i specjalizacji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Symbol zastępczy zawartości 4">
            <a:extLst>
              <a:ext uri="{FF2B5EF4-FFF2-40B4-BE49-F238E27FC236}">
                <a16:creationId xmlns:a16="http://schemas.microsoft.com/office/drawing/2014/main" id="{2BD6B397-503E-4C80-92CE-9643CF364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8727756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1155548" y="2217343"/>
          <a:ext cx="9880893" cy="395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55505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186EB9-DBC6-B9C8-E6AF-61EF5D9CE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Dlaczego warto wybrać naszą szkołę?</a:t>
            </a:r>
          </a:p>
        </p:txBody>
      </p:sp>
    </p:spTree>
    <p:extLst>
      <p:ext uri="{BB962C8B-B14F-4D97-AF65-F5344CB8AC3E}">
        <p14:creationId xmlns:p14="http://schemas.microsoft.com/office/powerpoint/2010/main" val="593081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22EEA3-2263-109F-7E5C-0770643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Nowoczesne zaplecze dydaktyczne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E6EC22-0FFB-132C-BBBB-E9FEAE7D98F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1" y="1825625"/>
            <a:ext cx="6243734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Praktyczne umiejętności</a:t>
            </a:r>
          </a:p>
          <a:p>
            <a:pPr marL="0" lvl="1" indent="0">
              <a:buNone/>
            </a:pPr>
            <a:r>
              <a:rPr lang="pl-PL" sz="1800" dirty="0"/>
              <a:t>Nasze zaplecze dydaktyczne umożliwia uczniom rozwijanie praktycznych umiejętności w różnych dziedzinach, w tym ochronie środowiska.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Dostęp do nowoczesnych technologii</a:t>
            </a:r>
          </a:p>
          <a:p>
            <a:pPr marL="0" lvl="1" indent="0">
              <a:buNone/>
            </a:pPr>
            <a:r>
              <a:rPr lang="pl-PL" sz="1800" dirty="0"/>
              <a:t>Uczniowie mają dostęp do najnowszych technologii edukacyjnych, które wspierają proces nauczania i uczenia się.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Badania w ochronie środowiska</a:t>
            </a:r>
          </a:p>
          <a:p>
            <a:pPr marL="0" lvl="1" indent="0">
              <a:buNone/>
            </a:pPr>
            <a:r>
              <a:rPr lang="pl-PL" sz="1800" dirty="0"/>
              <a:t>Nasze zaplecze dydaktyczne wspiera badania w dziedzinie ochrony środowiska, umożliwiając uczniom praktyczne działania w tej ważnej dziedzinie.</a:t>
            </a:r>
          </a:p>
          <a:p>
            <a:pPr marL="0" lvl="1" indent="0">
              <a:spcBef>
                <a:spcPts val="2500"/>
              </a:spcBef>
              <a:buNone/>
            </a:pPr>
            <a:r>
              <a:rPr lang="pl-PL" sz="1800" b="1" dirty="0"/>
              <a:t>Wycieczki </a:t>
            </a:r>
            <a:r>
              <a:rPr lang="pl-PL" sz="1800" b="1" dirty="0" err="1"/>
              <a:t>zawodoznawcze</a:t>
            </a:r>
            <a:r>
              <a:rPr lang="pl-PL" sz="1800" b="1" dirty="0"/>
              <a:t> do instytucji związanych z Ochroną Środowiska</a:t>
            </a:r>
          </a:p>
          <a:p>
            <a:pPr marL="0" lvl="1" indent="0">
              <a:buNone/>
            </a:pPr>
            <a:r>
              <a:rPr lang="pl-PL" sz="1800" dirty="0"/>
              <a:t>Praktyczne poznanie najnowszych urządzeń i zastosowania procesów technologicznych</a:t>
            </a:r>
          </a:p>
          <a:p>
            <a:pPr marL="0" lvl="1" indent="0">
              <a:buNone/>
            </a:pPr>
            <a:endParaRPr lang="pl-PL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DA2177C-414A-4154-8700-004203772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723" y="2865739"/>
            <a:ext cx="3906372" cy="3393817"/>
          </a:xfrm>
          <a:prstGeom prst="rect">
            <a:avLst/>
          </a:prstGeom>
        </p:spPr>
      </p:pic>
      <p:pic>
        <p:nvPicPr>
          <p:cNvPr id="6" name="Obraz 5" descr="Obraz zawierający na wolnym powietrzu, budynek, okno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8C55694-8FA8-59C5-EF24-FF7783787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r="15049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1417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ściana, osoba, w pomieszczeniu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6CB97C9-13FB-4D2D-B3B7-4E288B75BF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3"/>
          <a:stretch/>
        </p:blipFill>
        <p:spPr>
          <a:xfrm rot="10800000">
            <a:off x="20" y="10"/>
            <a:ext cx="994706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2C6FDA6-E36C-DF9D-7098-9CFA88B6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180" y="256592"/>
            <a:ext cx="5701388" cy="12699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dirty="0" err="1"/>
              <a:t>Współpraca</a:t>
            </a:r>
            <a:r>
              <a:rPr lang="en-US" sz="2800" dirty="0"/>
              <a:t> </a:t>
            </a:r>
            <a:br>
              <a:rPr lang="pl-PL" sz="2800" dirty="0"/>
            </a:br>
            <a:r>
              <a:rPr lang="en-US" sz="2800" dirty="0"/>
              <a:t>z </a:t>
            </a:r>
            <a:r>
              <a:rPr lang="en-US" sz="2800" dirty="0" err="1"/>
              <a:t>ekspertami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praktykami</a:t>
            </a:r>
            <a:r>
              <a:rPr lang="en-US" sz="2800" dirty="0"/>
              <a:t> </a:t>
            </a:r>
            <a:r>
              <a:rPr lang="en-US" sz="2800" dirty="0" err="1"/>
              <a:t>branży</a:t>
            </a:r>
            <a:endParaRPr lang="en-US" sz="28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96936B-B7A2-21FB-0779-327A1A21918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55561" y="1671179"/>
            <a:ext cx="4788007" cy="4701620"/>
          </a:xfrm>
        </p:spPr>
        <p:txBody>
          <a:bodyPr>
            <a:noAutofit/>
          </a:bodyPr>
          <a:lstStyle/>
          <a:p>
            <a:pPr marL="0" lvl="1" indent="0" algn="r">
              <a:buNone/>
            </a:pPr>
            <a:r>
              <a:rPr lang="pl-PL" sz="1800" b="1" dirty="0"/>
              <a:t>Współpraca z KSS Bartnica, </a:t>
            </a:r>
            <a:r>
              <a:rPr lang="pl-PL" sz="1800" b="1" dirty="0" err="1"/>
              <a:t>ZWiK</a:t>
            </a:r>
            <a:r>
              <a:rPr lang="pl-PL" sz="1800" b="1" dirty="0"/>
              <a:t> </a:t>
            </a:r>
            <a:br>
              <a:rPr lang="pl-PL" sz="1800" b="1" dirty="0"/>
            </a:br>
            <a:r>
              <a:rPr lang="pl-PL" sz="1800" b="1" dirty="0"/>
              <a:t>w Świebodzicach, </a:t>
            </a:r>
          </a:p>
          <a:p>
            <a:pPr marL="0" indent="0" algn="r">
              <a:spcBef>
                <a:spcPts val="2500"/>
              </a:spcBef>
              <a:buNone/>
            </a:pPr>
            <a:r>
              <a:rPr lang="pl-PL" sz="1800" b="1" dirty="0"/>
              <a:t>Wzbogacenie procesu nauczania</a:t>
            </a:r>
          </a:p>
          <a:p>
            <a:pPr marL="0" lvl="1" indent="0" algn="r">
              <a:buNone/>
            </a:pPr>
            <a:r>
              <a:rPr lang="pl-PL" sz="1800" dirty="0"/>
              <a:t>Współpraca z ekspertami przyczynia się do wzbogacenia materiału dydaktycznego, co podnosi jakość nauczania.</a:t>
            </a:r>
          </a:p>
          <a:p>
            <a:pPr marL="0" indent="0" algn="r">
              <a:spcBef>
                <a:spcPts val="2500"/>
              </a:spcBef>
              <a:buNone/>
            </a:pPr>
            <a:r>
              <a:rPr lang="pl-PL" sz="1800" b="1" dirty="0"/>
              <a:t>Praktyczne doświadczenie</a:t>
            </a:r>
          </a:p>
          <a:p>
            <a:pPr marL="0" lvl="1" indent="0" algn="r">
              <a:buNone/>
            </a:pPr>
            <a:r>
              <a:rPr lang="pl-PL" sz="1800" dirty="0"/>
              <a:t>Uczniowie zdobywają praktyczne doświadczenie, co zwiększa ich kompetencje zawodowe </a:t>
            </a:r>
            <a:br>
              <a:rPr lang="pl-PL" sz="1800" dirty="0"/>
            </a:br>
            <a:r>
              <a:rPr lang="pl-PL" sz="1800" dirty="0"/>
              <a:t>i przygotowanie do rynku pracy.</a:t>
            </a:r>
          </a:p>
          <a:p>
            <a:pPr marL="0" indent="0" algn="r">
              <a:spcBef>
                <a:spcPts val="2500"/>
              </a:spcBef>
              <a:buNone/>
            </a:pPr>
            <a:r>
              <a:rPr lang="pl-PL" sz="1800" b="1" dirty="0"/>
              <a:t>Networking z branżą</a:t>
            </a:r>
          </a:p>
          <a:p>
            <a:pPr marL="0" lvl="1" indent="0" algn="r">
              <a:buNone/>
            </a:pPr>
            <a:r>
              <a:rPr lang="pl-PL" sz="1800" dirty="0"/>
              <a:t>Współpraca z profesjonalistami umożliwia uczniom budowanie sieci kontaktów, co jest kluczowe dla ich przyszłej kariery.</a:t>
            </a:r>
          </a:p>
        </p:txBody>
      </p:sp>
    </p:spTree>
    <p:extLst>
      <p:ext uri="{BB962C8B-B14F-4D97-AF65-F5344CB8AC3E}">
        <p14:creationId xmlns:p14="http://schemas.microsoft.com/office/powerpoint/2010/main" val="2207031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2CEBCB3-2E8F-4062-9641-84347E5FA5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9" b="26602"/>
          <a:stretch/>
        </p:blipFill>
        <p:spPr>
          <a:xfrm>
            <a:off x="20" y="10"/>
            <a:ext cx="9918421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EACCCD-CA16-35A7-A4E7-B4938AB6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568" y="231252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300" dirty="0" err="1"/>
              <a:t>Bogata</a:t>
            </a:r>
            <a:r>
              <a:rPr lang="en-US" sz="3300" dirty="0"/>
              <a:t> </a:t>
            </a:r>
            <a:r>
              <a:rPr lang="en-US" sz="3300" dirty="0" err="1"/>
              <a:t>oferta</a:t>
            </a:r>
            <a:r>
              <a:rPr lang="en-US" sz="3300" dirty="0"/>
              <a:t> </a:t>
            </a:r>
            <a:r>
              <a:rPr lang="en-US" sz="3300" dirty="0" err="1"/>
              <a:t>zajęć</a:t>
            </a:r>
            <a:r>
              <a:rPr lang="en-US" sz="3300" dirty="0"/>
              <a:t> </a:t>
            </a:r>
            <a:r>
              <a:rPr lang="pl-PL" sz="3300" dirty="0"/>
              <a:t> - wycieczek </a:t>
            </a:r>
            <a:r>
              <a:rPr lang="pl-PL" sz="3300" dirty="0" err="1"/>
              <a:t>zawodoznawczych</a:t>
            </a:r>
            <a:endParaRPr lang="en-US" sz="33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1CF9B3-13F3-7463-4CB2-AF6346ACBE4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551635" y="2050916"/>
            <a:ext cx="4236956" cy="3898204"/>
          </a:xfrm>
        </p:spPr>
        <p:txBody>
          <a:bodyPr>
            <a:noAutofit/>
          </a:bodyPr>
          <a:lstStyle/>
          <a:p>
            <a:pPr marL="0" indent="0" algn="r">
              <a:spcBef>
                <a:spcPts val="2500"/>
              </a:spcBef>
              <a:buNone/>
            </a:pPr>
            <a:r>
              <a:rPr lang="pl-PL" sz="1800" b="1" dirty="0"/>
              <a:t>Różnorodność zajęć</a:t>
            </a:r>
          </a:p>
          <a:p>
            <a:pPr marL="0" lvl="1" indent="0" algn="r">
              <a:buNone/>
            </a:pPr>
            <a:r>
              <a:rPr lang="pl-PL" sz="1800" dirty="0"/>
              <a:t>Nasza oferta zawiera szeroki wachlarz zajęć wycieczek </a:t>
            </a:r>
            <a:r>
              <a:rPr lang="pl-PL" sz="1800" dirty="0" err="1"/>
              <a:t>zawodoznawczych</a:t>
            </a:r>
            <a:r>
              <a:rPr lang="pl-PL" sz="1800" dirty="0"/>
              <a:t>, które umożliwiają uczniom eksplorację różnych dziedzin wiedzy.</a:t>
            </a:r>
          </a:p>
          <a:p>
            <a:pPr marL="0" indent="0" algn="r">
              <a:spcBef>
                <a:spcPts val="2500"/>
              </a:spcBef>
              <a:buNone/>
            </a:pPr>
            <a:r>
              <a:rPr lang="pl-PL" sz="1800" b="1" dirty="0"/>
              <a:t>Praktyczne zastosowanie wiedzy</a:t>
            </a:r>
          </a:p>
          <a:p>
            <a:pPr marL="0" lvl="1" indent="0" algn="r">
              <a:buNone/>
            </a:pPr>
            <a:r>
              <a:rPr lang="pl-PL" sz="1800" dirty="0"/>
              <a:t>Projekty pozwalają uczniom na praktyczne wykorzystanie teorii w praktyce, co wzmacnia ich umiejętności i zrozumienie.</a:t>
            </a:r>
          </a:p>
          <a:p>
            <a:pPr marL="0" indent="0" algn="r">
              <a:spcBef>
                <a:spcPts val="2500"/>
              </a:spcBef>
              <a:buNone/>
            </a:pPr>
            <a:r>
              <a:rPr lang="pl-PL" sz="1800" b="1" dirty="0"/>
              <a:t>Ochrona środowiska</a:t>
            </a:r>
          </a:p>
          <a:p>
            <a:pPr marL="0" lvl="1" indent="0" algn="r">
              <a:buNone/>
            </a:pPr>
            <a:r>
              <a:rPr lang="pl-PL" sz="1800" dirty="0"/>
              <a:t>Zajęcia koncentrują się na ochronie środowiska, co pozwala uczniom rozwijać pasje w tym ważnym obszarze.</a:t>
            </a:r>
          </a:p>
        </p:txBody>
      </p:sp>
    </p:spTree>
    <p:extLst>
      <p:ext uri="{BB962C8B-B14F-4D97-AF65-F5344CB8AC3E}">
        <p14:creationId xmlns:p14="http://schemas.microsoft.com/office/powerpoint/2010/main" val="805777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9346AF-ED82-6067-2BA6-1764F840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22BD72-5913-9738-068A-BA90912E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Wycieczka </a:t>
            </a:r>
            <a:r>
              <a:rPr lang="pl-PL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zawodoznawcza</a:t>
            </a:r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STACJA UZDATNIANIA WODY W DOBROMIERZU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komputer, wyświetlacz, monitor komputer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96B083-F174-2FBB-7546-D5F79DA7A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r="6147" b="6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8" name="Obraz 7" descr="Obraz zawierający przemysł, rura, fabryk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3BD5347-C47F-F00B-D3FC-E982DF4A7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3490" b="-5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8FA208A-B1EC-8F3A-47E4-3232DD6D59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0074A0-15C9-55DD-4D53-2703CBFFE01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01809" y="2846851"/>
            <a:ext cx="4851990" cy="3330111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Różnorodność zajęć</a:t>
            </a:r>
          </a:p>
          <a:p>
            <a:pPr marL="0" lvl="1" indent="0">
              <a:buNone/>
            </a:pPr>
            <a:r>
              <a:rPr lang="pl-PL" sz="1800" dirty="0"/>
              <a:t>Nasza oferta zawiera szeroki wachlarz zajęć pozalekcyjnych, które umożliwiają uczniom eksplorację różnych dziedzin wiedzy.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Praktyczne zastosowanie wiedzy</a:t>
            </a:r>
          </a:p>
          <a:p>
            <a:pPr marL="0" lvl="1" indent="0">
              <a:buNone/>
            </a:pPr>
            <a:r>
              <a:rPr lang="pl-PL" sz="1800" dirty="0"/>
              <a:t>Projekty pozwalają uczniom na praktyczne wykorzystanie teorii w praktyce, co wzmacnia ich umiejętności i zrozumienie.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Ochrona środowiska</a:t>
            </a:r>
          </a:p>
          <a:p>
            <a:pPr marL="0" lvl="1" indent="0">
              <a:buNone/>
            </a:pPr>
            <a:r>
              <a:rPr lang="pl-PL" sz="1800" dirty="0"/>
              <a:t>Zajęcia koncentrują się na ochronie środowiska przyrodniczego, co pozwala uczniom rozwijać pasje w tym ważnym obszarze.</a:t>
            </a:r>
          </a:p>
        </p:txBody>
      </p:sp>
    </p:spTree>
    <p:extLst>
      <p:ext uri="{BB962C8B-B14F-4D97-AF65-F5344CB8AC3E}">
        <p14:creationId xmlns:p14="http://schemas.microsoft.com/office/powerpoint/2010/main" val="2435043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0B3C6F-836B-7554-CE6E-07383194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06A102DC-0055-2488-7A49-75F1EF8A1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D3A197-2FE0-8932-CAEF-C2AD430A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Współpraca ze specjalistami Ochrony Środowiska</a:t>
            </a:r>
            <a:b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KSS BARTNICA </a:t>
            </a:r>
            <a:b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kopalnia w Rybnicy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8D4F19-5EE5-B2FE-F2DA-7D59E0D98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17936"/>
          <a:stretch/>
        </p:blipFill>
        <p:spPr>
          <a:xfrm rot="10800000"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076D15-599B-2CE8-33E6-A099E141F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r="18322"/>
          <a:stretch/>
        </p:blipFill>
        <p:spPr>
          <a:xfrm rot="10800000"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4BD15A62-13B7-7807-F83F-89F0572E2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7D933B-C094-B69F-95AC-27D7B2AEF8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r="9872"/>
          <a:stretch/>
        </p:blipFill>
        <p:spPr>
          <a:xfrm rot="10800000"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ACEF99-877C-5DB9-2C86-30A9C0D678D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01809" y="2846851"/>
            <a:ext cx="4851990" cy="186622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Kopalnie Surowców Skalnych – kopalnia Rybnica</a:t>
            </a:r>
          </a:p>
          <a:p>
            <a:pPr marL="0" lvl="1" indent="0">
              <a:buNone/>
            </a:pPr>
            <a:r>
              <a:rPr lang="pl-PL" sz="1800" dirty="0"/>
              <a:t>Wyzwania środowiskowe przy eksploatacji kopalni kamienia w Rybnicy,</a:t>
            </a:r>
          </a:p>
          <a:p>
            <a:pPr marL="0" lvl="1" indent="0">
              <a:buNone/>
            </a:pPr>
            <a:r>
              <a:rPr lang="pl-PL" sz="1800" dirty="0"/>
              <a:t>Wycieczka po kopalni oraz prelekcja </a:t>
            </a:r>
            <a:br>
              <a:rPr lang="pl-PL" sz="1800" dirty="0"/>
            </a:br>
            <a:r>
              <a:rPr lang="pl-PL" sz="1800" dirty="0"/>
              <a:t>z przedstawicielami komórki środowiskowej w KSS Bartnica.</a:t>
            </a:r>
          </a:p>
        </p:txBody>
      </p:sp>
    </p:spTree>
    <p:extLst>
      <p:ext uri="{BB962C8B-B14F-4D97-AF65-F5344CB8AC3E}">
        <p14:creationId xmlns:p14="http://schemas.microsoft.com/office/powerpoint/2010/main" val="141974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F5B08-052F-FD0F-B7FA-A7B0F7795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1A3B512B-1980-3B9D-97AB-35547320F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CF950B-D15B-58BA-5C11-44080BD0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Oczyszczalnia Ścieków w Bielawie</a:t>
            </a:r>
            <a:b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wycieczka </a:t>
            </a:r>
            <a:r>
              <a:rPr lang="pl-PL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zawodoznawcza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F9BF77-6670-CD34-59FF-8DE4CA265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r="17910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AB9C0F0-D531-0D41-9CA9-06C693B68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r="18296"/>
          <a:stretch/>
        </p:blipFill>
        <p:spPr>
          <a:xfrm rot="10800000"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FE2EEB0C-FEF7-22DA-AB7B-3EBE5E938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77BA8B-0422-6B14-ED9F-12B548A612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9839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4DC5F2-92CB-A92F-10EE-A35D44C971D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01809" y="2846851"/>
            <a:ext cx="4851990" cy="1250407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Wycieczka </a:t>
            </a:r>
            <a:r>
              <a:rPr lang="pl-PL" sz="1800" b="1" dirty="0" err="1"/>
              <a:t>zawodoznawcza</a:t>
            </a:r>
            <a:endParaRPr lang="pl-PL" sz="1800" b="1" dirty="0"/>
          </a:p>
          <a:p>
            <a:pPr marL="0" lvl="1" indent="0">
              <a:buNone/>
            </a:pPr>
            <a:r>
              <a:rPr lang="pl-PL" sz="1800" dirty="0"/>
              <a:t>Najnowocześniejsza stacja oczyszczania ścieków</a:t>
            </a:r>
            <a:br>
              <a:rPr lang="pl-PL" sz="1800" dirty="0"/>
            </a:br>
            <a:r>
              <a:rPr lang="pl-PL" sz="1800" dirty="0"/>
              <a:t>z wykorzystaniem BIOGAZU w Bielawie.</a:t>
            </a:r>
          </a:p>
        </p:txBody>
      </p:sp>
    </p:spTree>
    <p:extLst>
      <p:ext uri="{BB962C8B-B14F-4D97-AF65-F5344CB8AC3E}">
        <p14:creationId xmlns:p14="http://schemas.microsoft.com/office/powerpoint/2010/main" val="1211763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6775A7-0829-A4BB-8D24-A92717F5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pl-PL" dirty="0"/>
              <a:t>Agenda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C96DAE-8FBA-5349-132B-0E722FEF2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pl-PL" dirty="0"/>
              <a:t>Znaczenie ochrony środowiska</a:t>
            </a:r>
          </a:p>
          <a:p>
            <a:r>
              <a:rPr lang="pl-PL" dirty="0"/>
              <a:t>Korzyści z nauki na kierunku Ochrony Środowiska</a:t>
            </a:r>
          </a:p>
          <a:p>
            <a:r>
              <a:rPr lang="pl-PL" dirty="0"/>
              <a:t>Perspektywy zawodowe po ukończeniu kierunku</a:t>
            </a:r>
          </a:p>
          <a:p>
            <a:r>
              <a:rPr lang="pl-PL" dirty="0"/>
              <a:t>Dlaczego warto wybrać naszą szkołę?</a:t>
            </a:r>
          </a:p>
          <a:p>
            <a:r>
              <a:rPr lang="pl-PL" dirty="0"/>
              <a:t>Historie sukcesów naszych </a:t>
            </a:r>
            <a:r>
              <a:rPr lang="pl-PL" dirty="0" err="1"/>
              <a:t>ucznów</a:t>
            </a:r>
            <a:endParaRPr lang="pl-PL" dirty="0"/>
          </a:p>
        </p:txBody>
      </p:sp>
      <p:pic>
        <p:nvPicPr>
          <p:cNvPr id="14" name="Picture 13" descr="Kolorowe dymki z gorącym powietrzem">
            <a:extLst>
              <a:ext uri="{FF2B5EF4-FFF2-40B4-BE49-F238E27FC236}">
                <a16:creationId xmlns:a16="http://schemas.microsoft.com/office/drawing/2014/main" id="{2C15CD71-B7CE-051E-80D3-31601D5182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249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2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40F04-A403-FABC-30CD-6395047E1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DE91BE5C-5DF8-DA2A-4C40-29EF20713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6FC550-2FFD-F44C-5A00-96174B48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Nowoczesne technologie zajęć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CC8E87-6176-201E-1FEC-BBF0115E2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r="7248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45383B-ACC2-13D2-2CC4-B8E9C0A30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r="7762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15D2E4AE-9D0A-3351-6B12-D9FC2CB0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70A9F1-9D6B-D1ED-0D85-ED2B990A68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275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8E1511-CE06-6A74-4447-39E63DF90E2B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01809" y="2846851"/>
            <a:ext cx="4851990" cy="3330111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Zajęcia dydaktyczne z wykorzystaniem Technologii Informacyjno-Komunikacyjnej</a:t>
            </a:r>
          </a:p>
          <a:p>
            <a:pPr marL="0" lvl="1" indent="0">
              <a:buNone/>
            </a:pPr>
            <a:r>
              <a:rPr lang="pl-PL" sz="1800" dirty="0"/>
              <a:t>Nowoczesne technologie komputerowe </a:t>
            </a:r>
            <a:br>
              <a:rPr lang="pl-PL" sz="1800" dirty="0"/>
            </a:br>
            <a:r>
              <a:rPr lang="pl-PL" sz="1800" dirty="0"/>
              <a:t>w dydaktyce TIK TAK.</a:t>
            </a:r>
          </a:p>
          <a:p>
            <a:pPr marL="0" lvl="1" indent="0">
              <a:buNone/>
            </a:pPr>
            <a:endParaRPr lang="pl-PL" sz="1800" dirty="0"/>
          </a:p>
          <a:p>
            <a:pPr marL="0" lvl="1" indent="0">
              <a:buNone/>
            </a:pPr>
            <a:r>
              <a:rPr lang="pl-PL" sz="1800" dirty="0"/>
              <a:t>INTERAKTYWNE zajęcia z wykorzystaniem najnowszych technologii informatycznych.</a:t>
            </a:r>
          </a:p>
        </p:txBody>
      </p:sp>
    </p:spTree>
    <p:extLst>
      <p:ext uri="{BB962C8B-B14F-4D97-AF65-F5344CB8AC3E}">
        <p14:creationId xmlns:p14="http://schemas.microsoft.com/office/powerpoint/2010/main" val="875005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186402-DD5D-F414-F204-CF38E1E2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Przykłady kariery zawodowej po ukończeniu kierunku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5BAF12-D51C-EED7-F09C-9A800034B5E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0" y="1690688"/>
            <a:ext cx="800722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Ekologiczne start-</a:t>
            </a:r>
            <a:r>
              <a:rPr lang="pl-PL" sz="1800" b="1" dirty="0" err="1"/>
              <a:t>upy</a:t>
            </a:r>
            <a:endParaRPr lang="pl-PL" sz="1800" b="1" dirty="0"/>
          </a:p>
          <a:p>
            <a:pPr marL="0" lvl="1" indent="0">
              <a:buNone/>
            </a:pPr>
            <a:r>
              <a:rPr lang="pl-PL" sz="1800" dirty="0"/>
              <a:t>Absolwenci kierunku Ochrony Środowiska często znajdują</a:t>
            </a:r>
            <a:br>
              <a:rPr lang="pl-PL" sz="1800" dirty="0"/>
            </a:br>
            <a:r>
              <a:rPr lang="pl-PL" sz="1800" dirty="0"/>
              <a:t>zatrudnienie w innowacyjnych ekologicznych start-</a:t>
            </a:r>
            <a:r>
              <a:rPr lang="pl-PL" sz="1800" dirty="0" err="1"/>
              <a:t>upach</a:t>
            </a:r>
            <a:r>
              <a:rPr lang="pl-PL" sz="1800" dirty="0"/>
              <a:t>, </a:t>
            </a:r>
            <a:br>
              <a:rPr lang="pl-PL" sz="1800" dirty="0"/>
            </a:br>
            <a:r>
              <a:rPr lang="pl-PL" sz="1800" dirty="0"/>
              <a:t>które koncentrują się na zrównoważonym rozwoju.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Instytucje państwowe</a:t>
            </a:r>
          </a:p>
          <a:p>
            <a:pPr marL="0" lvl="1" indent="0">
              <a:buNone/>
            </a:pPr>
            <a:r>
              <a:rPr lang="pl-PL" sz="1800" dirty="0"/>
              <a:t>Wielu absolwentów podejmuje pracę w instytucjach </a:t>
            </a:r>
            <a:br>
              <a:rPr lang="pl-PL" sz="1800" dirty="0"/>
            </a:br>
            <a:r>
              <a:rPr lang="pl-PL" sz="1800" dirty="0"/>
              <a:t>państwowych, gdzie zajmują się ochroną środowiska </a:t>
            </a:r>
            <a:br>
              <a:rPr lang="pl-PL" sz="1800" dirty="0"/>
            </a:br>
            <a:r>
              <a:rPr lang="pl-PL" sz="1800" dirty="0"/>
              <a:t>i polityką ekologiczną.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Organizacje non-profit</a:t>
            </a:r>
          </a:p>
          <a:p>
            <a:pPr marL="0" lvl="1" indent="0">
              <a:buNone/>
            </a:pPr>
            <a:r>
              <a:rPr lang="pl-PL" sz="1800" dirty="0"/>
              <a:t>Absolwenci często angażują się w organizacje non-profit, które </a:t>
            </a:r>
            <a:br>
              <a:rPr lang="pl-PL" sz="1800" dirty="0"/>
            </a:br>
            <a:r>
              <a:rPr lang="pl-PL" sz="1800" dirty="0"/>
              <a:t>pracują na rzecz ochrony przyrody i zrównoważonego rozwoju.</a:t>
            </a:r>
          </a:p>
          <a:p>
            <a:pPr marL="0" lvl="1" indent="0">
              <a:buNone/>
            </a:pPr>
            <a:endParaRPr lang="pl-PL" sz="1800" dirty="0"/>
          </a:p>
          <a:p>
            <a:pPr marL="0" lvl="1" indent="0">
              <a:buNone/>
            </a:pPr>
            <a:r>
              <a:rPr lang="pl-PL" sz="1800" b="1" dirty="0"/>
              <a:t>Specjaliści w komórkach Ochrony Środowiska</a:t>
            </a:r>
          </a:p>
          <a:p>
            <a:pPr marL="0" lvl="1" indent="0">
              <a:buNone/>
            </a:pPr>
            <a:r>
              <a:rPr lang="pl-PL" sz="1800" dirty="0"/>
              <a:t>Absolwenci są poszukiwani w wielu zakładach przemysłowych i produkcyjnych. Ingerencja w środowisko w wielu dziedzinach wymaga tworzenia komórek Ochrony Środowiska w których znajdują zatrudnienie.</a:t>
            </a:r>
          </a:p>
        </p:txBody>
      </p:sp>
      <p:pic>
        <p:nvPicPr>
          <p:cNvPr id="5" name="Symbol zastępczy zawartości 4" descr="http://teekid.com/istockphoto/banner/banner3.jpg">
            <a:extLst>
              <a:ext uri="{FF2B5EF4-FFF2-40B4-BE49-F238E27FC236}">
                <a16:creationId xmlns:a16="http://schemas.microsoft.com/office/drawing/2014/main" id="{C2F37F40-AF56-4E7F-879B-2FDB5F6BBF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3" b="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41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FE457B2-7655-FE64-3846-59B5CDB1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Osiągnięcia uczniów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Symbol zastępczy zawartości 4">
            <a:extLst>
              <a:ext uri="{FF2B5EF4-FFF2-40B4-BE49-F238E27FC236}">
                <a16:creationId xmlns:a16="http://schemas.microsoft.com/office/drawing/2014/main" id="{DD2F74FA-1B2E-4E57-A771-D3B5473C3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107798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812800" y="2217343"/>
          <a:ext cx="10223641" cy="4171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861291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990F46-C274-DDD0-67C0-8A51F097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599" cy="1325563"/>
          </a:xfrm>
        </p:spPr>
        <p:txBody>
          <a:bodyPr>
            <a:normAutofit/>
          </a:bodyPr>
          <a:lstStyle/>
          <a:p>
            <a:r>
              <a:rPr lang="pl-PL" dirty="0"/>
              <a:t>Konkluzja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7DE685-DE89-6C49-81F2-B5C02D4D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3" r="4897"/>
          <a:stretch/>
        </p:blipFill>
        <p:spPr>
          <a:xfrm>
            <a:off x="6702087" y="1553871"/>
            <a:ext cx="4722088" cy="472208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6BEC3A3-DDE1-4BB4-8F71-B40E56FC0800}"/>
              </a:ext>
            </a:extLst>
          </p:cNvPr>
          <p:cNvSpPr txBox="1"/>
          <p:nvPr/>
        </p:nvSpPr>
        <p:spPr>
          <a:xfrm>
            <a:off x="838200" y="1969050"/>
            <a:ext cx="7008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/>
              <a:t>Inwestycja w przyszłość</a:t>
            </a:r>
          </a:p>
          <a:p>
            <a:r>
              <a:rPr lang="pl-PL" sz="2000" dirty="0"/>
              <a:t>Wybór kierunku Ochrony Środowiska to decyzja, która przyczynia się do zrównoważonego rozwoju i lepszej przyszłości</a:t>
            </a:r>
          </a:p>
          <a:p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/>
              <a:t>Przygotowanie do wyzwań</a:t>
            </a:r>
          </a:p>
          <a:p>
            <a:r>
              <a:rPr lang="pl-PL" sz="2000" dirty="0"/>
              <a:t>Edukacja w kierunku Ochrony Środowiska przygotowuje młodych ludzi na wyzwania związane z ochroną naszej planety.</a:t>
            </a:r>
          </a:p>
          <a:p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/>
              <a:t>Możliwości kariery</a:t>
            </a:r>
          </a:p>
          <a:p>
            <a:r>
              <a:rPr lang="pl-PL" sz="2000" dirty="0"/>
              <a:t>Ochrona Środowiska oferuje różnorodne możliwości kariery </a:t>
            </a:r>
            <a:br>
              <a:rPr lang="pl-PL" sz="2000" dirty="0"/>
            </a:br>
            <a:r>
              <a:rPr lang="pl-PL" sz="2000" dirty="0"/>
              <a:t>w wielu branżach, od nauk przyrodniczych po zarządzanie zasobami lub karierą w zakładach przemysłowych i produkcyjnych.</a:t>
            </a:r>
          </a:p>
        </p:txBody>
      </p:sp>
    </p:spTree>
    <p:extLst>
      <p:ext uri="{BB962C8B-B14F-4D97-AF65-F5344CB8AC3E}">
        <p14:creationId xmlns:p14="http://schemas.microsoft.com/office/powerpoint/2010/main" val="2119364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1D3991-7A20-1158-97A8-BA37ACF5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pl-PL" sz="4800">
                <a:solidFill>
                  <a:srgbClr val="FFFFFF"/>
                </a:solidFill>
              </a:rPr>
              <a:t>Znaczenie ochrony środowiska</a:t>
            </a:r>
          </a:p>
        </p:txBody>
      </p:sp>
    </p:spTree>
    <p:extLst>
      <p:ext uri="{BB962C8B-B14F-4D97-AF65-F5344CB8AC3E}">
        <p14:creationId xmlns:p14="http://schemas.microsoft.com/office/powerpoint/2010/main" val="4171454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FA820E-497F-505B-3D03-D2D15C82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778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Aktualne wyzwania ekologiczne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A68BBDF-ED7B-0E51-C701-9B32429C3AA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0" y="1825625"/>
            <a:ext cx="6150429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Kryzys klimatyczny</a:t>
            </a:r>
          </a:p>
          <a:p>
            <a:pPr marL="0" lvl="1" indent="0">
              <a:buNone/>
            </a:pPr>
            <a:r>
              <a:rPr lang="pl-PL" sz="1800" dirty="0"/>
              <a:t>Kryzys klimatyczny wymaga pilnych działań, aby zapobiec dalszym szkodom środowiskowym i katastrofom naturalnym.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Zanieczyszczenie powietrza</a:t>
            </a:r>
          </a:p>
          <a:p>
            <a:pPr marL="0" lvl="1" indent="0">
              <a:buNone/>
            </a:pPr>
            <a:r>
              <a:rPr lang="pl-PL" sz="1800" dirty="0"/>
              <a:t>Zanieczyszczenie powietrza stanowi poważne zagrożenie dla zdrowia publicznego i środowiska, wymagając skutecznych rozwiązań.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Zanieczyszczenie wód</a:t>
            </a:r>
          </a:p>
          <a:p>
            <a:pPr marL="0" lvl="1" indent="0">
              <a:buNone/>
            </a:pPr>
            <a:r>
              <a:rPr lang="pl-PL" sz="1800" dirty="0"/>
              <a:t>Zanieczyszczenie wód wpływa na ekosystemy wodne i zdrowie ludzi, co wymaga kompleksowej reakcji.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Degradacja gleb</a:t>
            </a:r>
          </a:p>
          <a:p>
            <a:pPr marL="0" lvl="1" indent="0">
              <a:buNone/>
            </a:pPr>
            <a:r>
              <a:rPr lang="pl-PL" sz="1800" dirty="0"/>
              <a:t>Degradacja gleb prowadzi do utraty bioróżnorodności i utrudnia produkcję żywności, co wpływa na bezpieczeństwo żywnościowe.</a:t>
            </a:r>
          </a:p>
        </p:txBody>
      </p:sp>
      <p:pic>
        <p:nvPicPr>
          <p:cNvPr id="5" name="Symbol zastępczy zawartości 4" descr="Cięcie suchych liści. toksyczny dym z przemysłowego na świecie złego środowiska.">
            <a:extLst>
              <a:ext uri="{FF2B5EF4-FFF2-40B4-BE49-F238E27FC236}">
                <a16:creationId xmlns:a16="http://schemas.microsoft.com/office/drawing/2014/main" id="{145E565D-B48F-4842-980F-4C02A9CE6F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3264" r="19985" b="-2"/>
          <a:stretch/>
        </p:blipFill>
        <p:spPr>
          <a:xfrm>
            <a:off x="6705109" y="862276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11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540D60-85D6-1FCB-FBD4-A4CE788B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pl-PL" sz="4000">
                <a:solidFill>
                  <a:schemeClr val="bg1"/>
                </a:solidFill>
              </a:rPr>
              <a:t>Wpływ zmian klimatycznych na nasze życie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Symbol zastępczy zawartości 4">
            <a:extLst>
              <a:ext uri="{FF2B5EF4-FFF2-40B4-BE49-F238E27FC236}">
                <a16:creationId xmlns:a16="http://schemas.microsoft.com/office/drawing/2014/main" id="{1A36CDB1-E5C4-42CE-AB3B-620E41EF7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142846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1155548" y="2217343"/>
          <a:ext cx="9880893" cy="395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787941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ść na rurkach testowych">
            <a:extLst>
              <a:ext uri="{FF2B5EF4-FFF2-40B4-BE49-F238E27FC236}">
                <a16:creationId xmlns:a16="http://schemas.microsoft.com/office/drawing/2014/main" id="{4B4C4DE7-501A-E253-296A-99288A1577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16B854-0982-5CBB-E2C1-03018DE7F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37434"/>
            <a:ext cx="8745894" cy="15209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4000" dirty="0" err="1">
                <a:solidFill>
                  <a:srgbClr val="FFFFFF"/>
                </a:solidFill>
              </a:rPr>
              <a:t>Korzyści</a:t>
            </a:r>
            <a:r>
              <a:rPr lang="en-US" sz="4000" dirty="0">
                <a:solidFill>
                  <a:srgbClr val="FFFFFF"/>
                </a:solidFill>
              </a:rPr>
              <a:t> z </a:t>
            </a:r>
            <a:r>
              <a:rPr lang="en-US" sz="4000" dirty="0" err="1">
                <a:solidFill>
                  <a:srgbClr val="FFFFFF"/>
                </a:solidFill>
              </a:rPr>
              <a:t>nauki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na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kierunku</a:t>
            </a:r>
            <a:r>
              <a:rPr lang="pl-PL" sz="4000" dirty="0">
                <a:solidFill>
                  <a:srgbClr val="FFFFFF"/>
                </a:solidFill>
              </a:rPr>
              <a:t>:</a:t>
            </a: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000" dirty="0">
                <a:solidFill>
                  <a:srgbClr val="FFFFFF"/>
                </a:solidFill>
              </a:rPr>
              <a:t>	Technik </a:t>
            </a:r>
            <a:r>
              <a:rPr lang="en-US" sz="4000" dirty="0" err="1">
                <a:solidFill>
                  <a:srgbClr val="FFFFFF"/>
                </a:solidFill>
              </a:rPr>
              <a:t>Ochrony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Środowiska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273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CE0E53C-117A-47D0-8332-8305A3F4EE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 rot="10800000"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723A23-8AE7-85E9-CDD1-C72B56FE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Zdobywanie wiedzy praktycznej i teoretycznej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C0F9AC-C3CE-8493-25A1-DDDC46D31CB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0" y="2434201"/>
            <a:ext cx="5058747" cy="3742762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Integracja teorii i praktyki</a:t>
            </a:r>
          </a:p>
          <a:p>
            <a:pPr marL="0" lvl="1" indent="0">
              <a:buNone/>
            </a:pPr>
            <a:r>
              <a:rPr lang="pl-PL" sz="1800" dirty="0"/>
              <a:t>Kierunek Ochrony Środowiska łączy elementy teoretyczne z praktycznymi doświadczeniami, co wzbogaca naukę i zrozumienie problemów OCHRONY ŚRODOWISKA.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Umiejętności ekologiczne</a:t>
            </a:r>
          </a:p>
          <a:p>
            <a:pPr marL="0" lvl="1" indent="0">
              <a:buNone/>
            </a:pPr>
            <a:r>
              <a:rPr lang="pl-PL" sz="1800" dirty="0"/>
              <a:t>Uczniowie zdobywają istotne umiejętności, które są niezbędne do przyszłej pracy w dziedzinie ochrony środowiska.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/>
              <a:t>Przyszłe wyzwania Ochrony Środowiska</a:t>
            </a:r>
          </a:p>
          <a:p>
            <a:pPr marL="0" lvl="1" indent="0">
              <a:buNone/>
            </a:pPr>
            <a:r>
              <a:rPr lang="pl-PL" sz="1800" dirty="0"/>
              <a:t>Wiedza praktyczna i teoretyczna jest kluczowa </a:t>
            </a:r>
            <a:br>
              <a:rPr lang="pl-PL" sz="1800" dirty="0"/>
            </a:br>
            <a:r>
              <a:rPr lang="pl-PL" sz="1800" dirty="0"/>
              <a:t>w kontekście nadchodzących wyzwań związanych z ochroną środowiska.</a:t>
            </a:r>
          </a:p>
          <a:p>
            <a:pPr marL="0" lvl="1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33773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93BEBE9-375B-4077-B1EE-2D6E43B589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r="1" b="3714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BFD447-0D1F-6245-2938-27C46EF2D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Rozwijanie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umiejętności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analitycznych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badawczych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9A3A6A8-9784-4494-1D1B-7D59465B8D6B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8200" y="2219785"/>
            <a:ext cx="4890796" cy="3957178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l-PL" sz="1800" b="1" dirty="0">
                <a:solidFill>
                  <a:srgbClr val="FFFFFF"/>
                </a:solidFill>
              </a:rPr>
              <a:t>Znaczenie umiejętności analitycznych</a:t>
            </a:r>
          </a:p>
          <a:p>
            <a:pPr marL="0" lvl="1" indent="0">
              <a:buNone/>
            </a:pPr>
            <a:r>
              <a:rPr lang="pl-PL" sz="1800" dirty="0">
                <a:solidFill>
                  <a:srgbClr val="FFFFFF"/>
                </a:solidFill>
              </a:rPr>
              <a:t>Umiejętności analityczne są kluczowe dla oceny problemów ekologicznych i szukania skutecznych rozwiązań dla ochrony środowiska.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>
                <a:solidFill>
                  <a:srgbClr val="FFFFFF"/>
                </a:solidFill>
              </a:rPr>
              <a:t>Umiejętności badawcze</a:t>
            </a:r>
          </a:p>
          <a:p>
            <a:pPr marL="0" lvl="1" indent="0">
              <a:buNone/>
            </a:pPr>
            <a:r>
              <a:rPr lang="pl-PL" sz="1800" dirty="0">
                <a:solidFill>
                  <a:srgbClr val="FFFFFF"/>
                </a:solidFill>
              </a:rPr>
              <a:t>Rozwijanie umiejętności badawczych umożliwia uczniom prowadzenie skutecznych badań naukowych oraz zastosowanie teorii w praktyce.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l-PL" sz="1800" b="1" dirty="0">
                <a:solidFill>
                  <a:srgbClr val="FFFFFF"/>
                </a:solidFill>
              </a:rPr>
              <a:t>Rozwiązywanie problemów ekologicznych</a:t>
            </a:r>
          </a:p>
          <a:p>
            <a:pPr marL="0" lvl="1" indent="0">
              <a:buNone/>
            </a:pPr>
            <a:r>
              <a:rPr lang="pl-PL" sz="1800" dirty="0">
                <a:solidFill>
                  <a:srgbClr val="FFFFFF"/>
                </a:solidFill>
              </a:rPr>
              <a:t>Uczniowie uczą się, jak stosować umiejętności analityczne i badawcze do rozwiązywania rzeczywistych problemów ekologicznych.</a:t>
            </a:r>
          </a:p>
        </p:txBody>
      </p:sp>
      <p:pic>
        <p:nvPicPr>
          <p:cNvPr id="6" name="Obraz 5" descr="Obraz zawierający osoba, ubrania, Ludzka twarz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43CF3AB-8DE7-D552-9C7B-0D768E1A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5526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2409</Words>
  <Application>Microsoft Office PowerPoint</Application>
  <PresentationFormat>Panoramiczny</PresentationFormat>
  <Paragraphs>238</Paragraphs>
  <Slides>33</Slides>
  <Notes>32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1" baseType="lpstr">
      <vt:lpstr>Meiryo</vt:lpstr>
      <vt:lpstr>Aptos</vt:lpstr>
      <vt:lpstr>Aptos Display</vt:lpstr>
      <vt:lpstr>Arial</vt:lpstr>
      <vt:lpstr>Bodoni MT</vt:lpstr>
      <vt:lpstr>Calibri</vt:lpstr>
      <vt:lpstr>Wingdings</vt:lpstr>
      <vt:lpstr>Motyw pakietu Office</vt:lpstr>
      <vt:lpstr>Prezentacja programu PowerPoint</vt:lpstr>
      <vt:lpstr>Dlaczego warto wybrać zawód  Technik Ochrony Środowiska    w Zespole Szkół  im. Marii Skłodowskiej-Curie  w Szczawnie-Zdroju?</vt:lpstr>
      <vt:lpstr>Agenda</vt:lpstr>
      <vt:lpstr>Znaczenie ochrony środowiska</vt:lpstr>
      <vt:lpstr>Aktualne wyzwania ekologiczne</vt:lpstr>
      <vt:lpstr>Wpływ zmian klimatycznych na nasze życie</vt:lpstr>
      <vt:lpstr>Korzyści z nauki na kierunku:   Technik Ochrony Środowiska</vt:lpstr>
      <vt:lpstr>Zdobywanie wiedzy praktycznej i teoretycznej</vt:lpstr>
      <vt:lpstr>Rozwijanie umiejętności analitycznych i badawczych</vt:lpstr>
      <vt:lpstr>Kształcenie praktyczne i teoretyczne</vt:lpstr>
      <vt:lpstr>Kształcenie praktyczne</vt:lpstr>
      <vt:lpstr>Możliwość uczestnictwa  w projektach</vt:lpstr>
      <vt:lpstr>Możliwość uczestnictwa  w projektach  ERASMUS +</vt:lpstr>
      <vt:lpstr>ERASMUS +  Hiszpania, Walencja</vt:lpstr>
      <vt:lpstr>Możliwość uczestnictwa  w projektach  ERASMUS+</vt:lpstr>
      <vt:lpstr>Erasmus+</vt:lpstr>
      <vt:lpstr>Erasmus+</vt:lpstr>
      <vt:lpstr>Praktyki zawodowe Chorwacja</vt:lpstr>
      <vt:lpstr>Perspektywy zawodowe po ukończeniu kierunku</vt:lpstr>
      <vt:lpstr>Kariera w firmach ekologicznych i organizacjach pozarządowych</vt:lpstr>
      <vt:lpstr>Praca w administracji publicznej i jednostkach samorządowych</vt:lpstr>
      <vt:lpstr>Możliwości dalszego kształcenia i specjalizacji</vt:lpstr>
      <vt:lpstr>Dlaczego warto wybrać naszą szkołę?</vt:lpstr>
      <vt:lpstr>Nowoczesne zaplecze dydaktyczne</vt:lpstr>
      <vt:lpstr>Współpraca  z ekspertami  i praktykami branży</vt:lpstr>
      <vt:lpstr>Bogata oferta zajęć  - wycieczek zawodoznawczych</vt:lpstr>
      <vt:lpstr>Wycieczka zawodoznawcza  STACJA UZDATNIANIA WODY W DOBROMIERZU</vt:lpstr>
      <vt:lpstr>Współpraca ze specjalistami Ochrony Środowiska KSS BARTNICA  kopalnia w Rybnicy</vt:lpstr>
      <vt:lpstr>Oczyszczalnia Ścieków w Bielawie wycieczka zawodoznawcza</vt:lpstr>
      <vt:lpstr>Nowoczesne technologie zajęć</vt:lpstr>
      <vt:lpstr>Przykłady kariery zawodowej po ukończeniu kierunku</vt:lpstr>
      <vt:lpstr>Osiągnięcia uczniów</vt:lpstr>
      <vt:lpstr>Konkluzja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chmielewska</dc:creator>
  <cp:lastModifiedBy>karolina chmielewska</cp:lastModifiedBy>
  <cp:revision>26</cp:revision>
  <dcterms:created xsi:type="dcterms:W3CDTF">2025-02-15T13:10:44Z</dcterms:created>
  <dcterms:modified xsi:type="dcterms:W3CDTF">2025-02-18T18:06:08Z</dcterms:modified>
</cp:coreProperties>
</file>